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18.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Layouts/slideLayout83.xml" ContentType="application/vnd.openxmlformats-officedocument.presentationml.slideLayout+xml"/>
  <Override PartName="/ppt/slideLayouts/slideLayout90.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7.xml" ContentType="application/vnd.openxmlformats-officedocument.presentationml.slideLayout+xml"/>
  <Override PartName="/ppt/slideLayouts/slideLayout89.xml" ContentType="application/vnd.openxmlformats-officedocument.presentationml.slideLayout+xml"/>
  <Override PartName="/ppt/slideLayouts/slideLayout115.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102.xml" ContentType="application/vnd.openxmlformats-officedocument.presentationml.slideLayout+xml"/>
  <Override PartName="/ppt/slideLayouts/slideLayout116.xml" ContentType="application/vnd.openxmlformats-officedocument.presentationml.slideLayout+xml"/>
  <Override PartName="/ppt/slideLayouts/slideLayout104.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7.xml" ContentType="application/vnd.openxmlformats-officedocument.presentationml.slideLayout+xml"/>
  <Override PartName="/ppt/slideLayouts/slideLayout103.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716" r:id="rId3"/>
    <p:sldMasterId id="2147483750" r:id="rId4"/>
  </p:sldMasterIdLst>
  <p:notesMasterIdLst>
    <p:notesMasterId r:id="rId23"/>
  </p:notesMasterIdLst>
  <p:handoutMasterIdLst>
    <p:handoutMasterId r:id="rId24"/>
  </p:handoutMasterIdLst>
  <p:sldIdLst>
    <p:sldId id="302" r:id="rId5"/>
    <p:sldId id="305" r:id="rId6"/>
    <p:sldId id="303" r:id="rId7"/>
    <p:sldId id="304" r:id="rId8"/>
    <p:sldId id="308" r:id="rId9"/>
    <p:sldId id="293" r:id="rId10"/>
    <p:sldId id="289" r:id="rId11"/>
    <p:sldId id="291" r:id="rId12"/>
    <p:sldId id="311" r:id="rId13"/>
    <p:sldId id="310" r:id="rId14"/>
    <p:sldId id="312" r:id="rId15"/>
    <p:sldId id="290" r:id="rId16"/>
    <p:sldId id="313" r:id="rId17"/>
    <p:sldId id="296" r:id="rId18"/>
    <p:sldId id="314" r:id="rId19"/>
    <p:sldId id="298" r:id="rId20"/>
    <p:sldId id="316" r:id="rId21"/>
    <p:sldId id="315"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617"/>
    <a:srgbClr val="685E2E"/>
    <a:srgbClr val="544B21"/>
    <a:srgbClr val="82A70A"/>
    <a:srgbClr val="4AA307"/>
    <a:srgbClr val="E7ED88"/>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4" autoAdjust="0"/>
    <p:restoredTop sz="80789" autoAdjust="0"/>
  </p:normalViewPr>
  <p:slideViewPr>
    <p:cSldViewPr>
      <p:cViewPr varScale="1">
        <p:scale>
          <a:sx n="95" d="100"/>
          <a:sy n="95" d="100"/>
        </p:scale>
        <p:origin x="1374" y="72"/>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5/5/2016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dirty="0"/>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t>1</a:t>
            </a:fld>
            <a:endParaRPr lang="en-US" dirty="0"/>
          </a:p>
        </p:txBody>
      </p:sp>
    </p:spTree>
    <p:extLst>
      <p:ext uri="{BB962C8B-B14F-4D97-AF65-F5344CB8AC3E}">
        <p14:creationId xmlns:p14="http://schemas.microsoft.com/office/powerpoint/2010/main" val="185577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10</a:t>
            </a:fld>
            <a:endParaRPr lang="en-US"/>
          </a:p>
        </p:txBody>
      </p:sp>
    </p:spTree>
    <p:extLst>
      <p:ext uri="{BB962C8B-B14F-4D97-AF65-F5344CB8AC3E}">
        <p14:creationId xmlns:p14="http://schemas.microsoft.com/office/powerpoint/2010/main" val="231647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a:p>
        </p:txBody>
      </p:sp>
    </p:spTree>
    <p:extLst>
      <p:ext uri="{BB962C8B-B14F-4D97-AF65-F5344CB8AC3E}">
        <p14:creationId xmlns:p14="http://schemas.microsoft.com/office/powerpoint/2010/main" val="326063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pPr marL="9144" indent="0">
              <a:buNone/>
            </a:pPr>
            <a:r>
              <a:rPr lang="en-US" dirty="0" smtClean="0"/>
              <a:t>Beck Schroeder</a:t>
            </a:r>
            <a:r>
              <a:rPr lang="en-US" baseline="0" dirty="0" smtClean="0"/>
              <a:t> (10 </a:t>
            </a:r>
            <a:r>
              <a:rPr lang="en-US" baseline="0" dirty="0" err="1" smtClean="0"/>
              <a:t>yo</a:t>
            </a:r>
            <a:r>
              <a:rPr lang="en-US" baseline="0" dirty="0" smtClean="0"/>
              <a:t>): Invented glow-in the dark paper after getting tired of not being able to work on her homework in the car while her mom ran errands when it was dark outside. She went to the hardware store with her dad and tested many glow-in the dark paints, called phosphorescent paints. After shining light on these paints, the glow in the dark! She founding that painting lines with phosphorescent paint on a hard surface would let her write with the glowing lines to guide her. No more crooked lines while trying to write in the dark! Becky applied for a patent, she was 12 when the patent was granted. Becky called her invention “</a:t>
            </a:r>
            <a:r>
              <a:rPr lang="en-US" baseline="0" dirty="0" err="1" smtClean="0"/>
              <a:t>Glo</a:t>
            </a:r>
            <a:r>
              <a:rPr lang="en-US" baseline="0" dirty="0" smtClean="0"/>
              <a:t>-Sheet” and started her own company. Doctors and even NASA came to her asking to use her invention!</a:t>
            </a:r>
          </a:p>
          <a:p>
            <a:pPr marL="9144" indent="0">
              <a:buNone/>
            </a:pPr>
            <a:endParaRPr lang="en-US" baseline="0" dirty="0" smtClean="0"/>
          </a:p>
          <a:p>
            <a:r>
              <a:rPr lang="en-US" dirty="0" smtClean="0"/>
              <a:t>At age 11, Cassidy Goldstein encountered a problem that has vexed creative kids for generations: her crayons were broken and the pieces were too small to hold onto. Still, undeterred, she searched through her arts and crafts supplies until she found a plastic tube designed to keep roses fresh during shipping. Goldstein inserted a crayon piece into the tube and unwittingly created her first prototype. In 2002, she filed a patent for her Crayon Holders and soon struck a licensing deal with Rand International that ensured her five percent of royalties per sale. Her Crayon Holders not only make it easy to use broken crayons, but they also help kids with fine motor difficulties to hold onto the wax pastels. </a:t>
            </a:r>
          </a:p>
          <a:p>
            <a:r>
              <a:rPr lang="en-US" dirty="0" smtClean="0"/>
              <a:t>In 2006, the Intellectual Property Owners Education Foundation named Goldstein Youth Inventor of the Year. According to CNBC, the invention earned Goldstein enough money to cover most of her college costs and helped to get her set up in New York City after she had graduated. </a:t>
            </a:r>
          </a:p>
          <a:p>
            <a:endParaRPr lang="en-US" dirty="0" smtClean="0"/>
          </a:p>
          <a:p>
            <a:r>
              <a:rPr lang="en-US" dirty="0" smtClean="0"/>
              <a:t>On a winter’s night in 1905, the temperature in San Francisco had fallen to a record low, by chance freezing a concoction that 11-year-old Frank Epperson had left out on the porch. As the story goes, Epperson mixed soda water powder and water in a glass and then left the stirring stick in the mixture. After a night out in the cold, the mixture had frozen solid – and the accidental inventor had created the world’s first Popsicle. </a:t>
            </a:r>
          </a:p>
          <a:p>
            <a:r>
              <a:rPr lang="en-US" dirty="0" smtClean="0"/>
              <a:t>Epperson didn’t do anything more with his invention until 1922, when he gave out the treat at a fireman’s ball. Everyone loved it so much that he patented his idea under the name “</a:t>
            </a:r>
            <a:r>
              <a:rPr lang="en-US" dirty="0" err="1" smtClean="0"/>
              <a:t>Eppsicle</a:t>
            </a:r>
            <a:r>
              <a:rPr lang="en-US" dirty="0" smtClean="0"/>
              <a:t>.” However, he changed the name after his children started calling the treat a “Popsicle.” Epperson sold on the rights to the Popsicle brand name to New York’s Joe Lowe Company in 1925. Three years later, Popsicle sales had topped 60 million, bringing Epperson royalties on each sale.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12</a:t>
            </a:fld>
            <a:endParaRPr lang="en-US"/>
          </a:p>
        </p:txBody>
      </p:sp>
    </p:spTree>
    <p:extLst>
      <p:ext uri="{BB962C8B-B14F-4D97-AF65-F5344CB8AC3E}">
        <p14:creationId xmlns:p14="http://schemas.microsoft.com/office/powerpoint/2010/main" val="267538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13</a:t>
            </a:fld>
            <a:endParaRPr lang="en-US"/>
          </a:p>
        </p:txBody>
      </p:sp>
    </p:spTree>
    <p:extLst>
      <p:ext uri="{BB962C8B-B14F-4D97-AF65-F5344CB8AC3E}">
        <p14:creationId xmlns:p14="http://schemas.microsoft.com/office/powerpoint/2010/main" val="201972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Still working on the formatting for this section</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14</a:t>
            </a:fld>
            <a:endParaRPr lang="en-US"/>
          </a:p>
        </p:txBody>
      </p:sp>
    </p:spTree>
    <p:extLst>
      <p:ext uri="{BB962C8B-B14F-4D97-AF65-F5344CB8AC3E}">
        <p14:creationId xmlns:p14="http://schemas.microsoft.com/office/powerpoint/2010/main" val="127541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15</a:t>
            </a:fld>
            <a:endParaRPr lang="en-US"/>
          </a:p>
        </p:txBody>
      </p:sp>
    </p:spTree>
    <p:extLst>
      <p:ext uri="{BB962C8B-B14F-4D97-AF65-F5344CB8AC3E}">
        <p14:creationId xmlns:p14="http://schemas.microsoft.com/office/powerpoint/2010/main" val="18778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Photo taken by Felipe </a:t>
            </a:r>
            <a:r>
              <a:rPr lang="en-US" dirty="0" err="1" smtClean="0"/>
              <a:t>Micaroni</a:t>
            </a:r>
            <a:r>
              <a:rPr lang="en-US" dirty="0" smtClean="0"/>
              <a:t> </a:t>
            </a:r>
            <a:r>
              <a:rPr lang="en-US" dirty="0" err="1" smtClean="0"/>
              <a:t>Lalli</a:t>
            </a:r>
            <a:r>
              <a:rPr lang="en-US" baseline="0" dirty="0" smtClean="0"/>
              <a:t> (available at https://commons.wikimedia.org/wiki/File:Aofhfeworewour2.jpg), which his licensed under the Creative Commons Attribution-Share Alike 2.5 Generic license (available at https://creativecommons.org/licenses/by-sa/2.5/deed.en).</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16</a:t>
            </a:fld>
            <a:endParaRPr lang="en-US" dirty="0"/>
          </a:p>
        </p:txBody>
      </p:sp>
    </p:spTree>
    <p:extLst>
      <p:ext uri="{BB962C8B-B14F-4D97-AF65-F5344CB8AC3E}">
        <p14:creationId xmlns:p14="http://schemas.microsoft.com/office/powerpoint/2010/main" val="294870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17</a:t>
            </a:fld>
            <a:endParaRPr lang="en-US"/>
          </a:p>
        </p:txBody>
      </p:sp>
    </p:spTree>
    <p:extLst>
      <p:ext uri="{BB962C8B-B14F-4D97-AF65-F5344CB8AC3E}">
        <p14:creationId xmlns:p14="http://schemas.microsoft.com/office/powerpoint/2010/main" val="294425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18</a:t>
            </a:fld>
            <a:endParaRPr lang="en-US" dirty="0"/>
          </a:p>
        </p:txBody>
      </p:sp>
    </p:spTree>
    <p:extLst>
      <p:ext uri="{BB962C8B-B14F-4D97-AF65-F5344CB8AC3E}">
        <p14:creationId xmlns:p14="http://schemas.microsoft.com/office/powerpoint/2010/main" val="23398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a:t>
            </a:fld>
            <a:endParaRPr lang="en-US"/>
          </a:p>
        </p:txBody>
      </p:sp>
    </p:spTree>
    <p:extLst>
      <p:ext uri="{BB962C8B-B14F-4D97-AF65-F5344CB8AC3E}">
        <p14:creationId xmlns:p14="http://schemas.microsoft.com/office/powerpoint/2010/main" val="416810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48200" cy="26162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dirty="0"/>
          </a:p>
        </p:txBody>
      </p:sp>
      <p:sp>
        <p:nvSpPr>
          <p:cNvPr id="7" name="Footer Placeholder 6"/>
          <p:cNvSpPr>
            <a:spLocks noGrp="1"/>
          </p:cNvSpPr>
          <p:nvPr>
            <p:ph type="ftr" sz="quarter" idx="12"/>
          </p:nvPr>
        </p:nvSpPr>
        <p:spPr/>
        <p:txBody>
          <a:bodyPr/>
          <a:lstStyle/>
          <a:p>
            <a:r>
              <a:rPr lang="en-US" dirty="0" smtClean="0"/>
              <a:t>Open Source at HP</a:t>
            </a:r>
            <a:endParaRPr lang="en-US" dirty="0"/>
          </a:p>
        </p:txBody>
      </p:sp>
    </p:spTree>
    <p:extLst>
      <p:ext uri="{BB962C8B-B14F-4D97-AF65-F5344CB8AC3E}">
        <p14:creationId xmlns:p14="http://schemas.microsoft.com/office/powerpoint/2010/main" val="276044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224139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light bulb image is in the public domain (http://www.publicdomainpictures.net/view-image.php?image=139825&amp;picture=edison-bulb-and-christmas-tree)</a:t>
            </a:r>
          </a:p>
          <a:p>
            <a:endParaRPr lang="en-US" dirty="0" smtClean="0"/>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dirty="0" smtClean="0"/>
              <a:t>The image of the </a:t>
            </a:r>
            <a:r>
              <a:rPr lang="en-US" dirty="0" err="1" smtClean="0"/>
              <a:t>USPTO</a:t>
            </a:r>
            <a:r>
              <a:rPr lang="en-US" dirty="0" smtClean="0"/>
              <a:t> is obtained from Wikimedia Commons (https://commons.wikimedia.org/wiki/File:USPTO4000.JPG) and is being used under the Creative Commons Attribution-Share</a:t>
            </a:r>
            <a:r>
              <a:rPr lang="en-US" baseline="0" dirty="0" smtClean="0"/>
              <a:t> Alike 3.0 </a:t>
            </a:r>
            <a:r>
              <a:rPr lang="en-US" baseline="0" dirty="0" err="1" smtClean="0"/>
              <a:t>Unported</a:t>
            </a:r>
            <a:r>
              <a:rPr lang="en-US" baseline="0" dirty="0" smtClean="0"/>
              <a:t> license (available at </a:t>
            </a:r>
            <a:r>
              <a:rPr lang="en-US" dirty="0" smtClean="0"/>
              <a:t>https://creativecommons.org/licenses/by-sa/3.0/deed.en).</a:t>
            </a:r>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US" dirty="0" smtClean="0"/>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dirty="0" smtClean="0"/>
              <a:t>The image of Juliette Gordon Low is in the public domain (https://commons.wikimedia.org/wiki/File:Juliettegordonlow-pinning.jpg)</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a:p>
        </p:txBody>
      </p:sp>
    </p:spTree>
    <p:extLst>
      <p:ext uri="{BB962C8B-B14F-4D97-AF65-F5344CB8AC3E}">
        <p14:creationId xmlns:p14="http://schemas.microsoft.com/office/powerpoint/2010/main" val="254527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113715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a:t>
            </a:fld>
            <a:endParaRPr lang="en-US"/>
          </a:p>
        </p:txBody>
      </p:sp>
    </p:spTree>
    <p:extLst>
      <p:ext uri="{BB962C8B-B14F-4D97-AF65-F5344CB8AC3E}">
        <p14:creationId xmlns:p14="http://schemas.microsoft.com/office/powerpoint/2010/main" val="7294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308626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48446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EFA54ACD-BEB7-4258-A5F3-653792456C00}"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42060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grpSp>
    </p:spTree>
    <p:extLst>
      <p:ext uri="{BB962C8B-B14F-4D97-AF65-F5344CB8AC3E}">
        <p14:creationId xmlns:p14="http://schemas.microsoft.com/office/powerpoint/2010/main" val="3459536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57049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29922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9496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26282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403601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1403166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549932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3574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2399C1EB-F401-4F7B-BD9C-AAA165C9F3D7}"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498807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28389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6002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80470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71816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6793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May 5, 2016</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05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4414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9322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679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2" name="Date Placeholder 1"/>
          <p:cNvSpPr>
            <a:spLocks noGrp="1"/>
          </p:cNvSpPr>
          <p:nvPr>
            <p:ph type="dt" sz="half" idx="10"/>
          </p:nvPr>
        </p:nvSpPr>
        <p:spPr/>
        <p:txBody>
          <a:bodyPr/>
          <a:lstStyle/>
          <a:p>
            <a:fld id="{ECF1CC87-9C4B-4D13-B529-5EAF641302E2}" type="datetime4">
              <a:rPr lang="en-US" smtClean="0"/>
              <a:t>May 5, 2016</a:t>
            </a:fld>
            <a:endParaRPr dirty="0"/>
          </a:p>
        </p:txBody>
      </p:sp>
      <p:sp>
        <p:nvSpPr>
          <p:cNvPr id="8" name="Footer Placeholder 7"/>
          <p:cNvSpPr>
            <a:spLocks noGrp="1"/>
          </p:cNvSpPr>
          <p:nvPr>
            <p:ph type="ftr" sz="quarter" idx="11"/>
          </p:nvPr>
        </p:nvSpPr>
        <p:spPr/>
        <p:txBody>
          <a:bodyPr/>
          <a:lstStyle/>
          <a:p>
            <a:r>
              <a:rPr lang="en-US" dirty="0" smtClean="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37231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871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8071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5041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10156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0178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7031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5040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5223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May 5, 2016</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4865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AEFA413A-E630-4377-B30C-3545E98CC867}" type="datetime4">
              <a:rPr lang="en-US" smtClean="0"/>
              <a:t>May 5, 2016</a:t>
            </a:fld>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424591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4515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6924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D33DC54-2A66-493A-80B5-8303FBA5D0AD}" type="datetime4">
              <a:rPr lang="en-US" smtClean="0"/>
              <a:t>May 5, 2016</a:t>
            </a:fld>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t>May 5, 2016</a:t>
            </a:fld>
            <a:endParaRPr dirty="0"/>
          </a:p>
        </p:txBody>
      </p:sp>
      <p:sp>
        <p:nvSpPr>
          <p:cNvPr id="3" name="Footer Placeholder 2"/>
          <p:cNvSpPr>
            <a:spLocks noGrp="1"/>
          </p:cNvSpPr>
          <p:nvPr>
            <p:ph type="ftr" sz="quarter" idx="11"/>
          </p:nvPr>
        </p:nvSpPr>
        <p:spPr/>
        <p:txBody>
          <a:bodyPr/>
          <a:lstStyle/>
          <a:p>
            <a:r>
              <a:rPr lang="en-US" dirty="0" smtClean="0"/>
              <a:t>Private | Confidential | Internal Use Only </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t>May 5, 2016</a:t>
            </a:fld>
            <a:endParaRPr dirty="0"/>
          </a:p>
        </p:txBody>
      </p:sp>
      <p:sp>
        <p:nvSpPr>
          <p:cNvPr id="8" name="Footer Placeholder 7"/>
          <p:cNvSpPr>
            <a:spLocks noGrp="1"/>
          </p:cNvSpPr>
          <p:nvPr>
            <p:ph type="ftr" sz="quarter" idx="11"/>
          </p:nvPr>
        </p:nvSpPr>
        <p:spPr/>
        <p:txBody>
          <a:bodyPr/>
          <a:lstStyle/>
          <a:p>
            <a:r>
              <a:rPr lang="en-US" dirty="0" smtClean="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t>May 5, 2016</a:t>
            </a:fld>
            <a:endParaRPr dirty="0"/>
          </a:p>
        </p:txBody>
      </p:sp>
      <p:sp>
        <p:nvSpPr>
          <p:cNvPr id="8" name="Footer Placeholder 7"/>
          <p:cNvSpPr>
            <a:spLocks noGrp="1"/>
          </p:cNvSpPr>
          <p:nvPr>
            <p:ph type="ftr" sz="quarter" idx="11"/>
          </p:nvPr>
        </p:nvSpPr>
        <p:spPr/>
        <p:txBody>
          <a:bodyPr/>
          <a:lstStyle/>
          <a:p>
            <a:r>
              <a:rPr lang="en-US" dirty="0" smtClean="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t>May 5, 2016</a:t>
            </a:fld>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9" name="Date Placeholder 8"/>
          <p:cNvSpPr>
            <a:spLocks noGrp="1"/>
          </p:cNvSpPr>
          <p:nvPr>
            <p:ph type="dt" sz="half" idx="15"/>
          </p:nvPr>
        </p:nvSpPr>
        <p:spPr/>
        <p:txBody>
          <a:bodyPr/>
          <a:lstStyle/>
          <a:p>
            <a:fld id="{FB395617-A7D9-4AE8-82B6-3D0A191CDCBE}" type="datetime4">
              <a:rPr lang="en-US" smtClean="0"/>
              <a:t>May 5, 2016</a:t>
            </a:fld>
            <a:endParaRPr dirty="0"/>
          </a:p>
        </p:txBody>
      </p:sp>
      <p:sp>
        <p:nvSpPr>
          <p:cNvPr id="12" name="Footer Placeholder 11"/>
          <p:cNvSpPr>
            <a:spLocks noGrp="1"/>
          </p:cNvSpPr>
          <p:nvPr>
            <p:ph type="ftr" sz="quarter" idx="16"/>
          </p:nvPr>
        </p:nvSpPr>
        <p:spPr/>
        <p:txBody>
          <a:bodyPr/>
          <a:lstStyle/>
          <a:p>
            <a:r>
              <a:rPr lang="en-US" dirty="0" smtClean="0"/>
              <a:t>Private | Confidential | Internal Use Only </a:t>
            </a:r>
            <a:endParaRPr dirty="0"/>
          </a:p>
        </p:txBody>
      </p:sp>
      <p:sp>
        <p:nvSpPr>
          <p:cNvPr id="13" name="Slide Number Placeholder 12"/>
          <p:cNvSpPr>
            <a:spLocks noGrp="1"/>
          </p:cNvSpPr>
          <p:nvPr>
            <p:ph type="sldNum" sz="quarter" idx="17"/>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7C6BA28-E443-46F5-AE73-D543F89EF748}" type="datetime4">
              <a:rPr lang="en-US" smtClean="0"/>
              <a:t>May 5, 2016</a:t>
            </a:fld>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452EE1A-1BE0-474E-808D-00D5A7797660}" type="datetime4">
              <a:rPr lang="en-US" smtClean="0"/>
              <a:t>May 5, 2016</a:t>
            </a:fld>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14163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grpSp>
    </p:spTree>
    <p:extLst>
      <p:ext uri="{BB962C8B-B14F-4D97-AF65-F5344CB8AC3E}">
        <p14:creationId xmlns:p14="http://schemas.microsoft.com/office/powerpoint/2010/main" val="3196157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329117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990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9808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7342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t>May 5, 2016</a:t>
            </a:fld>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5676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2385390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4239668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192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4027551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5493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00233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3261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0039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7281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t>May 5, 2016</a:t>
            </a:fld>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May 5, 2016</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9027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665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8367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55992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0781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50442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0147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6085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3799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333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1726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1240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3889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May 5, 2016</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019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32813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4453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40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41760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grpSp>
    </p:spTree>
    <p:extLst>
      <p:ext uri="{BB962C8B-B14F-4D97-AF65-F5344CB8AC3E}">
        <p14:creationId xmlns:p14="http://schemas.microsoft.com/office/powerpoint/2010/main" val="723034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13801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892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070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46782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29819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3596001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3819924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4897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May 5,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1685106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005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91854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C07C5E14-300D-4720-B5FE-54C7D96D4160}"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529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03193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May 5,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11050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May 5, 2016</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8447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1563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7431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May 5, 2016</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2801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1457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9393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16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BC7BE07D-E945-4DDF-8452-20009392BF2F}" type="datetime4">
              <a:rPr lang="en-US" smtClean="0"/>
              <a:t>May 5, 2016</a:t>
            </a:fld>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125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8201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59083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47391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7687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May 5, 2016</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0566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May 5, 2016</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2049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21543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1811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80863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theme" Target="../theme/theme4.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t>May 5, 2016</a:t>
            </a:fld>
            <a:endParaRPr dirty="0"/>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smtClean="0"/>
              <a:t>Private | Confidential | Internal Use Only </a:t>
            </a:r>
            <a:endParaRPr dirty="0"/>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6888543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41524120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May 5, 2016</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1601232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8.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28.xml"/><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2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8.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8.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ltGray">
          <a:xfrm>
            <a:off x="0" y="2530948"/>
            <a:ext cx="12188826" cy="2300287"/>
          </a:xfrm>
          <a:prstGeom prst="rect">
            <a:avLst/>
          </a:prstGeom>
          <a:solidFill>
            <a:srgbClr val="82A70A">
              <a:alpha val="3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lnSpc>
                <a:spcPct val="90000"/>
              </a:lnSpc>
            </a:pPr>
            <a:endParaRPr lang="en-US">
              <a:solidFill>
                <a:prstClr val="white"/>
              </a:solidFill>
            </a:endParaRPr>
          </a:p>
        </p:txBody>
      </p:sp>
      <p:sp>
        <p:nvSpPr>
          <p:cNvPr id="6" name="Title 5"/>
          <p:cNvSpPr>
            <a:spLocks noGrp="1"/>
          </p:cNvSpPr>
          <p:nvPr>
            <p:ph type="title"/>
          </p:nvPr>
        </p:nvSpPr>
        <p:spPr>
          <a:xfrm>
            <a:off x="608013" y="2705100"/>
            <a:ext cx="8229600" cy="1905000"/>
          </a:xfrm>
        </p:spPr>
        <p:txBody>
          <a:bodyPr/>
          <a:lstStyle/>
          <a:p>
            <a:r>
              <a:rPr lang="en-US" dirty="0" smtClean="0"/>
              <a:t>Patent Session</a:t>
            </a:r>
            <a:r>
              <a:rPr lang="en-US" sz="2800" dirty="0" smtClean="0"/>
              <a:t/>
            </a:r>
            <a:br>
              <a:rPr lang="en-US" sz="2800" dirty="0" smtClean="0"/>
            </a:br>
            <a:r>
              <a:rPr lang="en-US" sz="2800" dirty="0" smtClean="0"/>
              <a:t>Girl Scout IP Patch</a:t>
            </a:r>
            <a:br>
              <a:rPr lang="en-US" sz="2800" dirty="0" smtClean="0"/>
            </a:br>
            <a:r>
              <a:rPr lang="en-US" sz="2800" dirty="0"/>
              <a:t/>
            </a:r>
            <a:br>
              <a:rPr lang="en-US" sz="2800" dirty="0"/>
            </a:br>
            <a:r>
              <a:rPr lang="en-US" sz="2800" dirty="0" smtClean="0"/>
              <a:t>Welcome Girl Scouts!</a:t>
            </a:r>
            <a:endParaRPr lang="en-US" sz="2800" dirty="0"/>
          </a:p>
        </p:txBody>
      </p:sp>
      <p:sp>
        <p:nvSpPr>
          <p:cNvPr id="7" name="Subtitle 6"/>
          <p:cNvSpPr>
            <a:spLocks noGrp="1"/>
          </p:cNvSpPr>
          <p:nvPr>
            <p:ph type="subTitle" idx="1"/>
          </p:nvPr>
        </p:nvSpPr>
        <p:spPr>
          <a:xfrm>
            <a:off x="608013" y="5105400"/>
            <a:ext cx="8229600" cy="914400"/>
          </a:xfrm>
        </p:spPr>
        <p:txBody>
          <a:bodyPr/>
          <a:lstStyle/>
          <a:p>
            <a:r>
              <a:rPr lang="en-US" sz="2400" dirty="0" smtClean="0"/>
              <a:t>Caroline Pinkston </a:t>
            </a:r>
          </a:p>
          <a:p>
            <a:r>
              <a:rPr lang="en-US" sz="2400" dirty="0" smtClean="0"/>
              <a:t>Ariana Woods</a:t>
            </a:r>
            <a:endParaRPr lang="en-US" sz="2400" dirty="0"/>
          </a:p>
        </p:txBody>
      </p:sp>
      <p:sp>
        <p:nvSpPr>
          <p:cNvPr id="11" name="Text Placeholder 10"/>
          <p:cNvSpPr>
            <a:spLocks noGrp="1"/>
          </p:cNvSpPr>
          <p:nvPr>
            <p:ph type="body" sz="quarter" idx="13"/>
          </p:nvPr>
        </p:nvSpPr>
        <p:spPr/>
        <p:txBody>
          <a:bodyPr/>
          <a:lstStyle/>
          <a:p>
            <a:r>
              <a:rPr lang="en-US" dirty="0" smtClean="0"/>
              <a:t>May 7, 2016</a:t>
            </a:r>
            <a:endParaRPr lang="en-US" dirty="0"/>
          </a:p>
        </p:txBody>
      </p:sp>
    </p:spTree>
    <p:extLst>
      <p:ext uri="{BB962C8B-B14F-4D97-AF65-F5344CB8AC3E}">
        <p14:creationId xmlns:p14="http://schemas.microsoft.com/office/powerpoint/2010/main" val="24338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10287000" cy="1981200"/>
          </a:xfrm>
        </p:spPr>
        <p:txBody>
          <a:bodyPr/>
          <a:lstStyle/>
          <a:p>
            <a:r>
              <a:rPr lang="en-US" dirty="0" smtClean="0"/>
              <a:t>Anyone can be an inventor!</a:t>
            </a:r>
            <a:endParaRPr lang="en-US" dirty="0"/>
          </a:p>
        </p:txBody>
      </p:sp>
      <p:sp>
        <p:nvSpPr>
          <p:cNvPr id="3" name="Text Placeholder 2"/>
          <p:cNvSpPr>
            <a:spLocks noGrp="1"/>
          </p:cNvSpPr>
          <p:nvPr>
            <p:ph type="body" sz="quarter" idx="14"/>
          </p:nvPr>
        </p:nvSpPr>
        <p:spPr>
          <a:xfrm>
            <a:off x="1143000" y="3810000"/>
            <a:ext cx="9031897" cy="1371600"/>
          </a:xfrm>
        </p:spPr>
        <p:txBody>
          <a:bodyPr/>
          <a:lstStyle/>
          <a:p>
            <a:r>
              <a:rPr lang="en-US" sz="3200" dirty="0" smtClean="0">
                <a:solidFill>
                  <a:schemeClr val="accent1">
                    <a:lumMod val="60000"/>
                    <a:lumOff val="40000"/>
                  </a:schemeClr>
                </a:solidFill>
              </a:rPr>
              <a:t>Including you!</a:t>
            </a:r>
            <a:endParaRPr lang="en-US" sz="3200"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fld id="{B016F8AB-BCEA-4347-8BA6-BE776009BC89}" type="slidenum">
              <a:rPr lang="en-US" smtClean="0"/>
              <a:pPr/>
              <a:t>10</a:t>
            </a:fld>
            <a:endParaRPr lang="en-US"/>
          </a:p>
        </p:txBody>
      </p:sp>
    </p:spTree>
    <p:extLst>
      <p:ext uri="{BB962C8B-B14F-4D97-AF65-F5344CB8AC3E}">
        <p14:creationId xmlns:p14="http://schemas.microsoft.com/office/powerpoint/2010/main" val="800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Juliette Gordon Low, Inventor</a:t>
            </a:r>
            <a:endParaRPr lang="en-US" dirty="0"/>
          </a:p>
        </p:txBody>
      </p:sp>
      <p:sp>
        <p:nvSpPr>
          <p:cNvPr id="14" name="Slide Number Placeholder 13"/>
          <p:cNvSpPr>
            <a:spLocks noGrp="1"/>
          </p:cNvSpPr>
          <p:nvPr>
            <p:ph type="sldNum" sz="quarter" idx="12"/>
          </p:nvPr>
        </p:nvSpPr>
        <p:spPr/>
        <p:txBody>
          <a:bodyPr/>
          <a:lstStyle/>
          <a:p>
            <a:fld id="{B016F8AB-BCEA-4347-8BA6-BE776009BC89}" type="slidenum">
              <a:rPr lang="en-US" smtClean="0"/>
              <a:pPr/>
              <a:t>11</a:t>
            </a:fld>
            <a:endParaRPr lang="en-US"/>
          </a:p>
        </p:txBody>
      </p:sp>
      <p:pic>
        <p:nvPicPr>
          <p:cNvPr id="13" name="Picture Placeholder 7"/>
          <p:cNvPicPr>
            <a:picLocks noGrp="1" noChangeAspect="1"/>
          </p:cNvPicPr>
          <p:nvPr>
            <p:ph type="pic" idx="15"/>
          </p:nvPr>
        </p:nvPicPr>
        <p:blipFill>
          <a:blip r:embed="rId3">
            <a:extLst>
              <a:ext uri="{28A0092B-C50C-407E-A947-70E740481C1C}">
                <a14:useLocalDpi xmlns:a14="http://schemas.microsoft.com/office/drawing/2010/main" val="0"/>
              </a:ext>
            </a:extLst>
          </a:blip>
          <a:srcRect t="18058" b="18058"/>
          <a:stretch>
            <a:fillRect/>
          </a:stretch>
        </p:blipFill>
        <p:spPr>
          <a:xfrm>
            <a:off x="1600200" y="1066800"/>
            <a:ext cx="3886200" cy="3022600"/>
          </a:xfrm>
        </p:spPr>
      </p:pic>
      <p:sp>
        <p:nvSpPr>
          <p:cNvPr id="11" name="Text Placeholder 10"/>
          <p:cNvSpPr>
            <a:spLocks noGrp="1"/>
          </p:cNvSpPr>
          <p:nvPr>
            <p:ph type="body" sz="half" idx="2"/>
          </p:nvPr>
        </p:nvSpPr>
        <p:spPr>
          <a:xfrm>
            <a:off x="1600200" y="4252962"/>
            <a:ext cx="3886200" cy="1843037"/>
          </a:xfrm>
        </p:spPr>
        <p:txBody>
          <a:bodyPr/>
          <a:lstStyle/>
          <a:p>
            <a:r>
              <a:rPr lang="en-US" dirty="0" smtClean="0"/>
              <a:t>Did you know that Girl Scouts founder Juliette Gordon Low was also an inventor?</a:t>
            </a:r>
            <a:endParaRPr lang="en-US" dirty="0"/>
          </a:p>
          <a:p>
            <a:r>
              <a:rPr lang="en-US" dirty="0" smtClean="0"/>
              <a:t>She invented a garbage can liquid container, made of cheap, non-metallic waterproof paper</a:t>
            </a:r>
            <a:endParaRPr lang="en-US" dirty="0"/>
          </a:p>
        </p:txBody>
      </p:sp>
      <p:sp>
        <p:nvSpPr>
          <p:cNvPr id="12" name="Text Placeholder 11"/>
          <p:cNvSpPr>
            <a:spLocks noGrp="1"/>
          </p:cNvSpPr>
          <p:nvPr>
            <p:ph type="body" sz="half" idx="14"/>
          </p:nvPr>
        </p:nvSpPr>
        <p:spPr>
          <a:xfrm>
            <a:off x="7638999" y="4385545"/>
            <a:ext cx="2728965" cy="357449"/>
          </a:xfrm>
        </p:spPr>
        <p:txBody>
          <a:bodyPr/>
          <a:lstStyle/>
          <a:p>
            <a:r>
              <a:rPr lang="en-US" dirty="0" smtClean="0"/>
              <a:t>US Patent No. 1,124,925</a:t>
            </a:r>
            <a:endParaRPr lang="en-US" dirty="0"/>
          </a:p>
        </p:txBody>
      </p:sp>
      <p:sp>
        <p:nvSpPr>
          <p:cNvPr id="15" name="Isosceles Triangle 14"/>
          <p:cNvSpPr/>
          <p:nvPr/>
        </p:nvSpPr>
        <p:spPr bwMode="ltGray">
          <a:xfrm rot="15223671">
            <a:off x="5606722" y="785957"/>
            <a:ext cx="1828800" cy="3043114"/>
          </a:xfrm>
          <a:prstGeom prst="triangle">
            <a:avLst>
              <a:gd name="adj" fmla="val 53209"/>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pic>
        <p:nvPicPr>
          <p:cNvPr id="10" name="Picture Placeholder 9"/>
          <p:cNvPicPr>
            <a:picLocks noGrp="1" noChangeAspect="1"/>
          </p:cNvPicPr>
          <p:nvPr>
            <p:ph type="pic" idx="1"/>
          </p:nvPr>
        </p:nvPicPr>
        <p:blipFill rotWithShape="1">
          <a:blip r:embed="rId4"/>
          <a:srcRect t="3934" b="1012"/>
          <a:stretch/>
        </p:blipFill>
        <p:spPr>
          <a:xfrm>
            <a:off x="7631883" y="1000890"/>
            <a:ext cx="2743199" cy="3291839"/>
          </a:xfrm>
          <a:prstGeom prst="rect">
            <a:avLst/>
          </a:prstGeom>
          <a:ln>
            <a:solidFill>
              <a:srgbClr val="80746E"/>
            </a:solidFill>
          </a:ln>
        </p:spPr>
      </p:pic>
    </p:spTree>
    <p:extLst>
      <p:ext uri="{BB962C8B-B14F-4D97-AF65-F5344CB8AC3E}">
        <p14:creationId xmlns:p14="http://schemas.microsoft.com/office/powerpoint/2010/main" val="37832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Young Inventors</a:t>
            </a:r>
            <a:endParaRPr lang="en-US" dirty="0"/>
          </a:p>
        </p:txBody>
      </p:sp>
      <p:sp>
        <p:nvSpPr>
          <p:cNvPr id="3" name="Text Placeholder 2"/>
          <p:cNvSpPr>
            <a:spLocks noGrp="1"/>
          </p:cNvSpPr>
          <p:nvPr>
            <p:ph type="body" sz="half" idx="2"/>
          </p:nvPr>
        </p:nvSpPr>
        <p:spPr>
          <a:xfrm>
            <a:off x="609440" y="5029200"/>
            <a:ext cx="3429000" cy="1066800"/>
          </a:xfrm>
          <a:solidFill>
            <a:srgbClr val="425563"/>
          </a:solidFill>
          <a:ln>
            <a:solidFill>
              <a:srgbClr val="80746E"/>
            </a:solidFill>
          </a:ln>
        </p:spPr>
        <p:txBody>
          <a:bodyPr/>
          <a:lstStyle/>
          <a:p>
            <a:pPr algn="ctr"/>
            <a:r>
              <a:rPr lang="en-US" dirty="0" smtClean="0"/>
              <a:t>Luminescent Backing Sheet for Writing in the Dark</a:t>
            </a:r>
          </a:p>
          <a:p>
            <a:pPr algn="ctr"/>
            <a:r>
              <a:rPr lang="en-US" dirty="0" smtClean="0"/>
              <a:t>-Becky Schroeder age 10</a:t>
            </a:r>
          </a:p>
        </p:txBody>
      </p:sp>
      <p:sp>
        <p:nvSpPr>
          <p:cNvPr id="5" name="Text Placeholder 4"/>
          <p:cNvSpPr>
            <a:spLocks noGrp="1"/>
          </p:cNvSpPr>
          <p:nvPr>
            <p:ph type="body" sz="half" idx="14"/>
          </p:nvPr>
        </p:nvSpPr>
        <p:spPr>
          <a:xfrm>
            <a:off x="4381500" y="5029200"/>
            <a:ext cx="3429000" cy="1066800"/>
          </a:xfrm>
          <a:solidFill>
            <a:srgbClr val="425563"/>
          </a:solidFill>
          <a:ln>
            <a:solidFill>
              <a:srgbClr val="80746E"/>
            </a:solidFill>
          </a:ln>
        </p:spPr>
        <p:txBody>
          <a:bodyPr/>
          <a:lstStyle/>
          <a:p>
            <a:pPr algn="ctr"/>
            <a:r>
              <a:rPr lang="en-US" dirty="0" smtClean="0"/>
              <a:t>Device for Holding a Writing Instrument</a:t>
            </a:r>
          </a:p>
          <a:p>
            <a:pPr algn="ctr"/>
            <a:r>
              <a:rPr lang="en-US" dirty="0" smtClean="0"/>
              <a:t>-Cassidy Goldstein age 12</a:t>
            </a:r>
            <a:endParaRPr lang="en-US" dirty="0"/>
          </a:p>
        </p:txBody>
      </p:sp>
      <p:sp>
        <p:nvSpPr>
          <p:cNvPr id="18" name="Text Placeholder 17"/>
          <p:cNvSpPr>
            <a:spLocks noGrp="1"/>
          </p:cNvSpPr>
          <p:nvPr>
            <p:ph type="body" sz="half" idx="16"/>
          </p:nvPr>
        </p:nvSpPr>
        <p:spPr>
          <a:xfrm>
            <a:off x="8150384" y="5029200"/>
            <a:ext cx="3429000" cy="1066800"/>
          </a:xfrm>
          <a:solidFill>
            <a:srgbClr val="425563"/>
          </a:solidFill>
          <a:ln>
            <a:solidFill>
              <a:schemeClr val="accent4"/>
            </a:solidFill>
          </a:ln>
        </p:spPr>
        <p:txBody>
          <a:bodyPr/>
          <a:lstStyle/>
          <a:p>
            <a:pPr algn="ctr"/>
            <a:r>
              <a:rPr lang="en-US" dirty="0" smtClean="0"/>
              <a:t>Frozen Confectionary</a:t>
            </a:r>
          </a:p>
          <a:p>
            <a:pPr algn="ctr"/>
            <a:r>
              <a:rPr lang="en-US" dirty="0" smtClean="0"/>
              <a:t>-Frank Epperson age 11</a:t>
            </a:r>
            <a:endParaRPr lang="en-US" dirty="0"/>
          </a:p>
        </p:txBody>
      </p:sp>
      <p:sp>
        <p:nvSpPr>
          <p:cNvPr id="14" name="Slide Number Placeholder 13"/>
          <p:cNvSpPr>
            <a:spLocks noGrp="1"/>
          </p:cNvSpPr>
          <p:nvPr>
            <p:ph type="sldNum" sz="quarter" idx="12"/>
          </p:nvPr>
        </p:nvSpPr>
        <p:spPr/>
        <p:txBody>
          <a:bodyPr/>
          <a:lstStyle/>
          <a:p>
            <a:fld id="{B016F8AB-BCEA-4347-8BA6-BE776009BC89}" type="slidenum">
              <a:rPr lang="en-US" smtClean="0"/>
              <a:pPr/>
              <a:t>12</a:t>
            </a:fld>
            <a:endParaRPr lang="en-US"/>
          </a:p>
        </p:txBody>
      </p:sp>
      <p:pic>
        <p:nvPicPr>
          <p:cNvPr id="19" name="Picture Placeholder 18"/>
          <p:cNvPicPr>
            <a:picLocks noGrp="1" noChangeAspect="1"/>
          </p:cNvPicPr>
          <p:nvPr>
            <p:ph type="pic" idx="15"/>
          </p:nvPr>
        </p:nvPicPr>
        <p:blipFill rotWithShape="1">
          <a:blip r:embed="rId3">
            <a:extLst>
              <a:ext uri="{28A0092B-C50C-407E-A947-70E740481C1C}">
                <a14:useLocalDpi xmlns:a14="http://schemas.microsoft.com/office/drawing/2010/main" val="0"/>
              </a:ext>
            </a:extLst>
          </a:blip>
          <a:srcRect t="22222" b="9524"/>
          <a:stretch/>
        </p:blipFill>
        <p:spPr>
          <a:xfrm>
            <a:off x="8184147" y="1325468"/>
            <a:ext cx="3508743" cy="3352799"/>
          </a:xfrm>
        </p:spPr>
      </p:pic>
      <p:pic>
        <p:nvPicPr>
          <p:cNvPr id="13" name="Picture Placeholder 12"/>
          <p:cNvPicPr>
            <a:picLocks noGrp="1" noChangeAspect="1"/>
          </p:cNvPicPr>
          <p:nvPr>
            <p:ph type="pic" idx="1"/>
          </p:nvPr>
        </p:nvPicPr>
        <p:blipFill rotWithShape="1">
          <a:blip r:embed="rId4"/>
          <a:srcRect l="11036" t="-5714" r="11036" b="-22855"/>
          <a:stretch/>
        </p:blipFill>
        <p:spPr>
          <a:xfrm>
            <a:off x="609440" y="1334294"/>
            <a:ext cx="3429000" cy="3429000"/>
          </a:xfrm>
          <a:prstGeom prst="rect">
            <a:avLst/>
          </a:prstGeom>
        </p:spPr>
      </p:pic>
      <p:pic>
        <p:nvPicPr>
          <p:cNvPr id="16" name="Picture Placeholder 15"/>
          <p:cNvPicPr>
            <a:picLocks noGrp="1" noChangeAspect="1"/>
          </p:cNvPicPr>
          <p:nvPr>
            <p:ph type="pic" idx="13"/>
          </p:nvPr>
        </p:nvPicPr>
        <p:blipFill rotWithShape="1">
          <a:blip r:embed="rId5" cstate="print">
            <a:extLst>
              <a:ext uri="{28A0092B-C50C-407E-A947-70E740481C1C}">
                <a14:useLocalDpi xmlns:a14="http://schemas.microsoft.com/office/drawing/2010/main" val="0"/>
              </a:ext>
            </a:extLst>
          </a:blip>
          <a:srcRect l="5552" r="4020"/>
          <a:stretch/>
        </p:blipFill>
        <p:spPr>
          <a:xfrm>
            <a:off x="4648200" y="2013438"/>
            <a:ext cx="3048000" cy="1992923"/>
          </a:xfrm>
        </p:spPr>
      </p:pic>
      <p:sp>
        <p:nvSpPr>
          <p:cNvPr id="2" name="Rectangle 1"/>
          <p:cNvSpPr/>
          <p:nvPr/>
        </p:nvSpPr>
        <p:spPr bwMode="ltGray">
          <a:xfrm>
            <a:off x="609440"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11" name="Rectangle 10"/>
          <p:cNvSpPr/>
          <p:nvPr/>
        </p:nvSpPr>
        <p:spPr bwMode="ltGray">
          <a:xfrm>
            <a:off x="4381500"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12" name="Rectangle 11"/>
          <p:cNvSpPr/>
          <p:nvPr/>
        </p:nvSpPr>
        <p:spPr bwMode="ltGray">
          <a:xfrm>
            <a:off x="8169482"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Tree>
    <p:extLst>
      <p:ext uri="{BB962C8B-B14F-4D97-AF65-F5344CB8AC3E}">
        <p14:creationId xmlns:p14="http://schemas.microsoft.com/office/powerpoint/2010/main" val="26759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10974386" cy="576263"/>
          </a:xfrm>
        </p:spPr>
        <p:txBody>
          <a:bodyPr/>
          <a:lstStyle/>
          <a:p>
            <a:r>
              <a:rPr lang="en-US" sz="6000" dirty="0" smtClean="0"/>
              <a:t>What does a patent look like?</a:t>
            </a:r>
            <a:endParaRPr lang="en-US" sz="6000"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13</a:t>
            </a:fld>
            <a:endParaRPr lang="en-US"/>
          </a:p>
        </p:txBody>
      </p:sp>
    </p:spTree>
    <p:extLst>
      <p:ext uri="{BB962C8B-B14F-4D97-AF65-F5344CB8AC3E}">
        <p14:creationId xmlns:p14="http://schemas.microsoft.com/office/powerpoint/2010/main" val="1262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ltGray">
          <a:xfrm>
            <a:off x="8673482" y="571726"/>
            <a:ext cx="2908918" cy="6012166"/>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 name="Title 1"/>
          <p:cNvSpPr>
            <a:spLocks noGrp="1"/>
          </p:cNvSpPr>
          <p:nvPr>
            <p:ph type="title"/>
          </p:nvPr>
        </p:nvSpPr>
        <p:spPr/>
        <p:txBody>
          <a:bodyPr/>
          <a:lstStyle/>
          <a:p>
            <a:r>
              <a:rPr lang="en-US" dirty="0" smtClean="0"/>
              <a:t>Parts of a Patent</a:t>
            </a:r>
            <a:endParaRPr lang="en-US" dirty="0"/>
          </a:p>
        </p:txBody>
      </p:sp>
      <p:sp>
        <p:nvSpPr>
          <p:cNvPr id="6" name="Slide Number Placeholder 5"/>
          <p:cNvSpPr>
            <a:spLocks noGrp="1"/>
          </p:cNvSpPr>
          <p:nvPr>
            <p:ph type="sldNum" sz="quarter" idx="12"/>
          </p:nvPr>
        </p:nvSpPr>
        <p:spPr>
          <a:xfrm>
            <a:off x="10997742" y="6346821"/>
            <a:ext cx="533399" cy="232147"/>
          </a:xfrm>
        </p:spPr>
        <p:txBody>
          <a:bodyPr/>
          <a:lstStyle/>
          <a:p>
            <a:fld id="{B016F8AB-BCEA-4347-8BA6-BE776009BC89}" type="slidenum">
              <a:rPr lang="en-US" smtClean="0"/>
              <a:t>14</a:t>
            </a:fld>
            <a:endParaRPr lang="en-US" dirty="0"/>
          </a:p>
        </p:txBody>
      </p:sp>
      <p:sp>
        <p:nvSpPr>
          <p:cNvPr id="9" name="TextBox 8"/>
          <p:cNvSpPr txBox="1"/>
          <p:nvPr/>
        </p:nvSpPr>
        <p:spPr>
          <a:xfrm>
            <a:off x="518515" y="2384855"/>
            <a:ext cx="2831080" cy="2862322"/>
          </a:xfrm>
          <a:prstGeom prst="rect">
            <a:avLst/>
          </a:prstGeom>
          <a:noFill/>
        </p:spPr>
        <p:txBody>
          <a:bodyPr wrap="square" rtlCol="0">
            <a:spAutoFit/>
          </a:bodyPr>
          <a:lstStyle/>
          <a:p>
            <a:pPr marL="228600" indent="-228600">
              <a:buAutoNum type="arabicPeriod"/>
            </a:pPr>
            <a:r>
              <a:rPr lang="en-US" sz="1200" dirty="0" smtClean="0"/>
              <a:t>What is the title of the patent?   ____________________________</a:t>
            </a:r>
          </a:p>
          <a:p>
            <a:pPr marL="228600" indent="-228600">
              <a:buAutoNum type="arabicPeriod"/>
            </a:pPr>
            <a:endParaRPr lang="en-US" sz="1200" dirty="0"/>
          </a:p>
          <a:p>
            <a:pPr marL="228600" indent="-228600">
              <a:buAutoNum type="arabicPeriod" startAt="2"/>
            </a:pPr>
            <a:r>
              <a:rPr lang="en-US" sz="1200" dirty="0" smtClean="0"/>
              <a:t>What is the patent number? ____________________________</a:t>
            </a:r>
          </a:p>
          <a:p>
            <a:pPr marL="228600" indent="-228600">
              <a:buAutoNum type="arabicPeriod" startAt="2"/>
            </a:pPr>
            <a:endParaRPr lang="en-US" sz="1200" dirty="0"/>
          </a:p>
          <a:p>
            <a:pPr marL="228600" indent="-228600">
              <a:buAutoNum type="arabicPeriod" startAt="3"/>
            </a:pPr>
            <a:r>
              <a:rPr lang="en-US" sz="1200" dirty="0" smtClean="0"/>
              <a:t>Who is the first named inventor?_________________________________________________</a:t>
            </a:r>
          </a:p>
          <a:p>
            <a:pPr marL="228600" indent="-228600">
              <a:buAutoNum type="arabicPeriod" startAt="3"/>
            </a:pPr>
            <a:endParaRPr lang="en-US" sz="1200" dirty="0"/>
          </a:p>
          <a:p>
            <a:pPr marL="228600" indent="-228600"/>
            <a:r>
              <a:rPr lang="en-US" sz="1200" dirty="0" smtClean="0"/>
              <a:t>4.	What is this invention about?  ____________________________________________________________________________________</a:t>
            </a:r>
          </a:p>
          <a:p>
            <a:endParaRPr lang="en-US" sz="1200" dirty="0" smtClean="0"/>
          </a:p>
        </p:txBody>
      </p:sp>
      <p:sp>
        <p:nvSpPr>
          <p:cNvPr id="10" name="Title 1"/>
          <p:cNvSpPr txBox="1">
            <a:spLocks/>
          </p:cNvSpPr>
          <p:nvPr/>
        </p:nvSpPr>
        <p:spPr>
          <a:xfrm>
            <a:off x="596164" y="1394447"/>
            <a:ext cx="2617671" cy="10728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rgbClr val="425563"/>
                </a:solidFill>
                <a:latin typeface="+mn-lt"/>
              </a:rPr>
              <a:t>Answer the following:</a:t>
            </a:r>
            <a:endParaRPr lang="en-US" sz="1600" b="1" dirty="0">
              <a:solidFill>
                <a:srgbClr val="425563"/>
              </a:solidFill>
              <a:latin typeface="+mn-lt"/>
            </a:endParaRPr>
          </a:p>
        </p:txBody>
      </p:sp>
      <p:pic>
        <p:nvPicPr>
          <p:cNvPr id="5" name="Picture 4"/>
          <p:cNvPicPr>
            <a:picLocks noChangeAspect="1"/>
          </p:cNvPicPr>
          <p:nvPr/>
        </p:nvPicPr>
        <p:blipFill>
          <a:blip r:embed="rId3"/>
          <a:stretch>
            <a:fillRect/>
          </a:stretch>
        </p:blipFill>
        <p:spPr>
          <a:xfrm>
            <a:off x="3657600" y="583974"/>
            <a:ext cx="4953000" cy="5999917"/>
          </a:xfrm>
          <a:prstGeom prst="rect">
            <a:avLst/>
          </a:prstGeom>
          <a:noFill/>
          <a:ln>
            <a:solidFill>
              <a:srgbClr val="80746E"/>
            </a:solidFill>
          </a:ln>
        </p:spPr>
      </p:pic>
      <p:sp>
        <p:nvSpPr>
          <p:cNvPr id="13" name="Rounded Rectangle 12"/>
          <p:cNvSpPr/>
          <p:nvPr/>
        </p:nvSpPr>
        <p:spPr bwMode="ltGray">
          <a:xfrm>
            <a:off x="8839200" y="4822529"/>
            <a:ext cx="1219200" cy="762000"/>
          </a:xfrm>
          <a:prstGeom prst="roundRect">
            <a:avLst/>
          </a:prstGeom>
          <a:solidFill>
            <a:schemeClr val="bg1"/>
          </a:solidFill>
          <a:ln w="19050">
            <a:solidFill>
              <a:srgbClr val="DFA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rgbClr val="FFC000"/>
                </a:solidFill>
              </a:rPr>
              <a:t>Title</a:t>
            </a:r>
          </a:p>
          <a:p>
            <a:pPr algn="ctr">
              <a:lnSpc>
                <a:spcPct val="90000"/>
              </a:lnSpc>
            </a:pPr>
            <a:r>
              <a:rPr lang="en-US" sz="1200" dirty="0" smtClean="0">
                <a:solidFill>
                  <a:srgbClr val="425563"/>
                </a:solidFill>
              </a:rPr>
              <a:t>Name of the invention</a:t>
            </a:r>
          </a:p>
        </p:txBody>
      </p:sp>
      <p:sp>
        <p:nvSpPr>
          <p:cNvPr id="14" name="Rounded Rectangle 13"/>
          <p:cNvSpPr/>
          <p:nvPr/>
        </p:nvSpPr>
        <p:spPr bwMode="ltGray">
          <a:xfrm>
            <a:off x="9124271" y="3579779"/>
            <a:ext cx="1597009" cy="1153506"/>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rgbClr val="00B0F0"/>
                </a:solidFill>
              </a:rPr>
              <a:t>Abstract</a:t>
            </a:r>
          </a:p>
          <a:p>
            <a:pPr algn="ctr">
              <a:lnSpc>
                <a:spcPct val="90000"/>
              </a:lnSpc>
            </a:pPr>
            <a:r>
              <a:rPr lang="en-US" sz="1200" dirty="0" smtClean="0">
                <a:solidFill>
                  <a:srgbClr val="425563"/>
                </a:solidFill>
              </a:rPr>
              <a:t>Paragraph that explains briefly what the invention is and how it works</a:t>
            </a:r>
          </a:p>
        </p:txBody>
      </p:sp>
      <p:sp>
        <p:nvSpPr>
          <p:cNvPr id="18" name="Rectangle 17"/>
          <p:cNvSpPr/>
          <p:nvPr/>
        </p:nvSpPr>
        <p:spPr bwMode="ltGray">
          <a:xfrm>
            <a:off x="4038600" y="1013289"/>
            <a:ext cx="533400" cy="225472"/>
          </a:xfrm>
          <a:prstGeom prst="rect">
            <a:avLst/>
          </a:prstGeom>
          <a:solidFill>
            <a:srgbClr val="00A982">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0" name="Rectangle 19"/>
          <p:cNvSpPr/>
          <p:nvPr/>
        </p:nvSpPr>
        <p:spPr bwMode="ltGray">
          <a:xfrm>
            <a:off x="7602652" y="914400"/>
            <a:ext cx="703147" cy="152399"/>
          </a:xfrm>
          <a:prstGeom prst="rect">
            <a:avLst/>
          </a:prstGeom>
          <a:solidFill>
            <a:srgbClr val="7030A0">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1" name="Rectangle 20"/>
          <p:cNvSpPr/>
          <p:nvPr/>
        </p:nvSpPr>
        <p:spPr bwMode="ltGray">
          <a:xfrm>
            <a:off x="7533989" y="1086362"/>
            <a:ext cx="771810" cy="152399"/>
          </a:xfrm>
          <a:prstGeom prst="rect">
            <a:avLst/>
          </a:prstGeom>
          <a:solidFill>
            <a:srgbClr val="FF0000">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2" name="Rectangle 21"/>
          <p:cNvSpPr/>
          <p:nvPr/>
        </p:nvSpPr>
        <p:spPr bwMode="ltGray">
          <a:xfrm>
            <a:off x="6213089" y="1775842"/>
            <a:ext cx="2057399" cy="1004982"/>
          </a:xfrm>
          <a:prstGeom prst="rect">
            <a:avLst/>
          </a:prstGeom>
          <a:solidFill>
            <a:srgbClr val="00B0F0">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3" name="Rectangle 22"/>
          <p:cNvSpPr/>
          <p:nvPr/>
        </p:nvSpPr>
        <p:spPr bwMode="ltGray">
          <a:xfrm>
            <a:off x="4271845" y="1295400"/>
            <a:ext cx="1201395" cy="189190"/>
          </a:xfrm>
          <a:prstGeom prst="rect">
            <a:avLst/>
          </a:prstGeom>
          <a:solidFill>
            <a:srgbClr val="DFA617">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5" name="Right Brace 24"/>
          <p:cNvSpPr/>
          <p:nvPr/>
        </p:nvSpPr>
        <p:spPr>
          <a:xfrm>
            <a:off x="8136883" y="5104002"/>
            <a:ext cx="303606" cy="1325468"/>
          </a:xfrm>
          <a:prstGeom prst="rightBrace">
            <a:avLst>
              <a:gd name="adj1" fmla="val 27068"/>
              <a:gd name="adj2" fmla="val 7950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p:cNvCxnSpPr>
            <a:stCxn id="20" idx="3"/>
            <a:endCxn id="61" idx="1"/>
          </p:cNvCxnSpPr>
          <p:nvPr/>
        </p:nvCxnSpPr>
        <p:spPr>
          <a:xfrm>
            <a:off x="8305799" y="990600"/>
            <a:ext cx="963889" cy="112055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60" idx="1"/>
          </p:cNvCxnSpPr>
          <p:nvPr/>
        </p:nvCxnSpPr>
        <p:spPr>
          <a:xfrm>
            <a:off x="8288686" y="1238761"/>
            <a:ext cx="526847" cy="17562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4" idx="1"/>
          </p:cNvCxnSpPr>
          <p:nvPr/>
        </p:nvCxnSpPr>
        <p:spPr>
          <a:xfrm flipH="1" flipV="1">
            <a:off x="8270488" y="2790529"/>
            <a:ext cx="853783" cy="136600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bwMode="ltGray">
          <a:xfrm>
            <a:off x="8815533" y="2613086"/>
            <a:ext cx="2033954" cy="76390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rgbClr val="FF0000"/>
                </a:solidFill>
              </a:rPr>
              <a:t>Patent Date</a:t>
            </a:r>
          </a:p>
          <a:p>
            <a:pPr algn="ctr">
              <a:lnSpc>
                <a:spcPct val="90000"/>
              </a:lnSpc>
            </a:pPr>
            <a:r>
              <a:rPr lang="en-US" sz="1200" dirty="0" smtClean="0">
                <a:solidFill>
                  <a:srgbClr val="425563"/>
                </a:solidFill>
              </a:rPr>
              <a:t>Date when the invention becomes patented</a:t>
            </a:r>
          </a:p>
        </p:txBody>
      </p:sp>
      <p:sp>
        <p:nvSpPr>
          <p:cNvPr id="61" name="Rounded Rectangle 60"/>
          <p:cNvSpPr/>
          <p:nvPr/>
        </p:nvSpPr>
        <p:spPr bwMode="ltGray">
          <a:xfrm>
            <a:off x="9269688" y="1730150"/>
            <a:ext cx="1828800" cy="76200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rgbClr val="7030A0"/>
                </a:solidFill>
              </a:rPr>
              <a:t>Patent Number</a:t>
            </a:r>
          </a:p>
          <a:p>
            <a:pPr algn="ctr">
              <a:lnSpc>
                <a:spcPct val="90000"/>
              </a:lnSpc>
            </a:pPr>
            <a:r>
              <a:rPr lang="en-US" sz="1200" dirty="0" smtClean="0">
                <a:solidFill>
                  <a:srgbClr val="425563"/>
                </a:solidFill>
              </a:rPr>
              <a:t>Each patent gets its own number</a:t>
            </a:r>
          </a:p>
        </p:txBody>
      </p:sp>
      <p:cxnSp>
        <p:nvCxnSpPr>
          <p:cNvPr id="67" name="Straight Connector 66"/>
          <p:cNvCxnSpPr>
            <a:stCxn id="13" idx="1"/>
          </p:cNvCxnSpPr>
          <p:nvPr/>
        </p:nvCxnSpPr>
        <p:spPr>
          <a:xfrm flipH="1" flipV="1">
            <a:off x="4305300" y="1484590"/>
            <a:ext cx="4533900" cy="3718939"/>
          </a:xfrm>
          <a:prstGeom prst="line">
            <a:avLst/>
          </a:prstGeom>
          <a:ln w="12700">
            <a:solidFill>
              <a:srgbClr val="DFA61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8488110" y="6024402"/>
            <a:ext cx="627311" cy="133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bwMode="ltGray">
          <a:xfrm>
            <a:off x="9067800" y="5643402"/>
            <a:ext cx="1981200" cy="76200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rgbClr val="425563"/>
                </a:solidFill>
              </a:rPr>
              <a:t>Drawings</a:t>
            </a:r>
          </a:p>
          <a:p>
            <a:pPr algn="ctr">
              <a:lnSpc>
                <a:spcPct val="90000"/>
              </a:lnSpc>
            </a:pPr>
            <a:r>
              <a:rPr lang="en-US" sz="1200" dirty="0" smtClean="0">
                <a:solidFill>
                  <a:srgbClr val="425563"/>
                </a:solidFill>
              </a:rPr>
              <a:t>Pictures that help show how the invention works</a:t>
            </a:r>
          </a:p>
        </p:txBody>
      </p:sp>
      <p:cxnSp>
        <p:nvCxnSpPr>
          <p:cNvPr id="82" name="Straight Connector 81"/>
          <p:cNvCxnSpPr/>
          <p:nvPr/>
        </p:nvCxnSpPr>
        <p:spPr>
          <a:xfrm flipV="1">
            <a:off x="4572000" y="833437"/>
            <a:ext cx="2971800" cy="292588"/>
          </a:xfrm>
          <a:prstGeom prst="line">
            <a:avLst/>
          </a:prstGeom>
          <a:ln w="12700">
            <a:solidFill>
              <a:srgbClr val="00A9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33989" y="833437"/>
            <a:ext cx="1287650" cy="0"/>
          </a:xfrm>
          <a:prstGeom prst="line">
            <a:avLst/>
          </a:prstGeom>
          <a:ln w="12700">
            <a:solidFill>
              <a:srgbClr val="00A982"/>
            </a:solidFill>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bwMode="ltGray">
          <a:xfrm>
            <a:off x="8812563" y="638989"/>
            <a:ext cx="1828800" cy="943044"/>
          </a:xfrm>
          <a:prstGeom prst="roundRect">
            <a:avLst/>
          </a:prstGeom>
          <a:solidFill>
            <a:schemeClr val="bg1"/>
          </a:solidFill>
          <a:ln w="19050">
            <a:solidFill>
              <a:srgbClr val="00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rgbClr val="00A982"/>
                </a:solidFill>
              </a:rPr>
              <a:t>Inventor</a:t>
            </a:r>
          </a:p>
          <a:p>
            <a:pPr algn="ctr">
              <a:lnSpc>
                <a:spcPct val="90000"/>
              </a:lnSpc>
            </a:pPr>
            <a:r>
              <a:rPr lang="en-US" sz="1200" dirty="0" smtClean="0">
                <a:solidFill>
                  <a:srgbClr val="425563"/>
                </a:solidFill>
              </a:rPr>
              <a:t>Name of the person or people who came up with the invention</a:t>
            </a:r>
          </a:p>
        </p:txBody>
      </p:sp>
    </p:spTree>
    <p:extLst>
      <p:ext uri="{BB962C8B-B14F-4D97-AF65-F5344CB8AC3E}">
        <p14:creationId xmlns:p14="http://schemas.microsoft.com/office/powerpoint/2010/main" val="368181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10974386" cy="576263"/>
          </a:xfrm>
        </p:spPr>
        <p:txBody>
          <a:bodyPr/>
          <a:lstStyle/>
          <a:p>
            <a:r>
              <a:rPr lang="en-US" sz="6000" dirty="0" smtClean="0"/>
              <a:t>How to think like an inventor</a:t>
            </a:r>
            <a:endParaRPr lang="en-US" sz="6000"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15</a:t>
            </a:fld>
            <a:endParaRPr lang="en-US"/>
          </a:p>
        </p:txBody>
      </p:sp>
    </p:spTree>
    <p:extLst>
      <p:ext uri="{BB962C8B-B14F-4D97-AF65-F5344CB8AC3E}">
        <p14:creationId xmlns:p14="http://schemas.microsoft.com/office/powerpoint/2010/main" val="62138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Think like an Inventor</a:t>
            </a:r>
            <a:endParaRPr lang="en-US" dirty="0"/>
          </a:p>
        </p:txBody>
      </p:sp>
      <p:sp>
        <p:nvSpPr>
          <p:cNvPr id="3" name="Text Placeholder 2"/>
          <p:cNvSpPr>
            <a:spLocks noGrp="1"/>
          </p:cNvSpPr>
          <p:nvPr>
            <p:ph type="body" sz="half" idx="2"/>
          </p:nvPr>
        </p:nvSpPr>
        <p:spPr>
          <a:xfrm>
            <a:off x="609440" y="4572000"/>
            <a:ext cx="3505360" cy="1600200"/>
          </a:xfrm>
          <a:solidFill>
            <a:srgbClr val="425563"/>
          </a:solidFill>
        </p:spPr>
        <p:txBody>
          <a:bodyPr/>
          <a:lstStyle/>
          <a:p>
            <a:pPr algn="ctr"/>
            <a:r>
              <a:rPr lang="en-US" b="1" dirty="0" smtClean="0">
                <a:solidFill>
                  <a:schemeClr val="accent1">
                    <a:lumMod val="60000"/>
                    <a:lumOff val="40000"/>
                  </a:schemeClr>
                </a:solidFill>
              </a:rPr>
              <a:t>Sun Mask Towel</a:t>
            </a:r>
          </a:p>
          <a:p>
            <a:pPr algn="ctr"/>
            <a:r>
              <a:rPr lang="en-US" dirty="0" smtClean="0"/>
              <a:t>Includes eye, nose, and mouth slits to allow users to see, speak, and breathe easily while blocking UV rays</a:t>
            </a:r>
          </a:p>
          <a:p>
            <a:endParaRPr lang="en-US" dirty="0"/>
          </a:p>
        </p:txBody>
      </p:sp>
      <p:sp>
        <p:nvSpPr>
          <p:cNvPr id="5" name="Text Placeholder 4"/>
          <p:cNvSpPr>
            <a:spLocks noGrp="1"/>
          </p:cNvSpPr>
          <p:nvPr>
            <p:ph type="body" sz="half" idx="14"/>
          </p:nvPr>
        </p:nvSpPr>
        <p:spPr>
          <a:xfrm>
            <a:off x="5029200" y="4572000"/>
            <a:ext cx="6550184" cy="1600200"/>
          </a:xfrm>
          <a:solidFill>
            <a:srgbClr val="425563"/>
          </a:solidFill>
        </p:spPr>
        <p:txBody>
          <a:bodyPr/>
          <a:lstStyle/>
          <a:p>
            <a:pPr algn="ctr"/>
            <a:r>
              <a:rPr lang="en-US" b="1" dirty="0" smtClean="0">
                <a:solidFill>
                  <a:schemeClr val="accent1">
                    <a:lumMod val="60000"/>
                    <a:lumOff val="40000"/>
                  </a:schemeClr>
                </a:solidFill>
              </a:rPr>
              <a:t>Improve the invention</a:t>
            </a:r>
          </a:p>
          <a:p>
            <a:pPr marL="285750" indent="-285750">
              <a:buFont typeface="Arial" panose="020B0604020202020204" pitchFamily="34" charset="0"/>
              <a:buChar char="•"/>
            </a:pPr>
            <a:r>
              <a:rPr lang="en-US" dirty="0" smtClean="0"/>
              <a:t>List three ways you would improve the Sun Mask Towel</a:t>
            </a:r>
          </a:p>
          <a:p>
            <a:pPr marL="285750" indent="-285750">
              <a:buFont typeface="Arial" panose="020B0604020202020204" pitchFamily="34" charset="0"/>
              <a:buChar char="•"/>
            </a:pPr>
            <a:r>
              <a:rPr lang="en-US" dirty="0" smtClean="0"/>
              <a:t>Draw at least one of your improvements </a:t>
            </a:r>
            <a:endParaRPr lang="en-US" dirty="0" smtClean="0"/>
          </a:p>
          <a:p>
            <a:pPr marL="285750" indent="-285750">
              <a:buFont typeface="Arial" panose="020B0604020202020204" pitchFamily="34" charset="0"/>
              <a:buChar char="•"/>
            </a:pPr>
            <a:r>
              <a:rPr lang="en-US" dirty="0" smtClean="0"/>
              <a:t>Share your ideas </a:t>
            </a:r>
            <a:r>
              <a:rPr lang="en-US" smtClean="0"/>
              <a:t>with the group!</a:t>
            </a:r>
            <a:endParaRPr lang="en-US" dirty="0" smtClean="0"/>
          </a:p>
        </p:txBody>
      </p:sp>
      <p:sp>
        <p:nvSpPr>
          <p:cNvPr id="9" name="Slide Number Placeholder 8"/>
          <p:cNvSpPr>
            <a:spLocks noGrp="1"/>
          </p:cNvSpPr>
          <p:nvPr>
            <p:ph type="sldNum" sz="quarter" idx="12"/>
          </p:nvPr>
        </p:nvSpPr>
        <p:spPr/>
        <p:txBody>
          <a:bodyPr/>
          <a:lstStyle/>
          <a:p>
            <a:fld id="{B016F8AB-BCEA-4347-8BA6-BE776009BC89}" type="slidenum">
              <a:rPr lang="en-US" smtClean="0"/>
              <a:pPr/>
              <a:t>16</a:t>
            </a:fld>
            <a:endParaRPr lang="en-US" dirty="0"/>
          </a:p>
        </p:txBody>
      </p:sp>
      <p:pic>
        <p:nvPicPr>
          <p:cNvPr id="13" name="Picture Placeholder 7"/>
          <p:cNvPicPr>
            <a:picLocks noChangeAspect="1"/>
          </p:cNvPicPr>
          <p:nvPr/>
        </p:nvPicPr>
        <p:blipFill rotWithShape="1">
          <a:blip r:embed="rId3"/>
          <a:srcRect t="2710" b="990"/>
          <a:stretch/>
        </p:blipFill>
        <p:spPr bwMode="ltGray">
          <a:xfrm>
            <a:off x="1066800" y="1143000"/>
            <a:ext cx="2819400" cy="3346130"/>
          </a:xfrm>
          <a:prstGeom prst="rect">
            <a:avLst/>
          </a:prstGeom>
        </p:spPr>
      </p:pic>
      <p:sp>
        <p:nvSpPr>
          <p:cNvPr id="7" name="AutoShape 2" descr="https://upload.wikimedia.org/wikipedia/commons/7/7b/Aofhfeworewour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792" y="876776"/>
            <a:ext cx="7126208" cy="3612354"/>
          </a:xfrm>
          <a:prstGeom prst="rect">
            <a:avLst/>
          </a:prstGeom>
          <a:ln w="12700">
            <a:noFill/>
          </a:ln>
        </p:spPr>
      </p:pic>
    </p:spTree>
    <p:extLst>
      <p:ext uri="{BB962C8B-B14F-4D97-AF65-F5344CB8AC3E}">
        <p14:creationId xmlns:p14="http://schemas.microsoft.com/office/powerpoint/2010/main" val="180492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10287000" cy="1981200"/>
          </a:xfrm>
        </p:spPr>
        <p:txBody>
          <a:bodyPr/>
          <a:lstStyle/>
          <a:p>
            <a:r>
              <a:rPr lang="en-US" dirty="0" smtClean="0"/>
              <a:t>What did you invent?</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17</a:t>
            </a:fld>
            <a:endParaRPr lang="en-US"/>
          </a:p>
        </p:txBody>
      </p:sp>
    </p:spTree>
    <p:extLst>
      <p:ext uri="{BB962C8B-B14F-4D97-AF65-F5344CB8AC3E}">
        <p14:creationId xmlns:p14="http://schemas.microsoft.com/office/powerpoint/2010/main" val="12457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9141619" cy="2286000"/>
          </a:xfrm>
        </p:spPr>
        <p:txBody>
          <a:bodyPr/>
          <a:lstStyle/>
          <a:p>
            <a:r>
              <a:rPr lang="en-US" dirty="0" smtClean="0"/>
              <a:t>Thank you!</a:t>
            </a:r>
            <a:endParaRPr lang="en-US" dirty="0"/>
          </a:p>
        </p:txBody>
      </p:sp>
      <p:sp>
        <p:nvSpPr>
          <p:cNvPr id="3" name="Text Placeholder 2"/>
          <p:cNvSpPr>
            <a:spLocks noGrp="1"/>
          </p:cNvSpPr>
          <p:nvPr>
            <p:ph type="body" sz="quarter" idx="13"/>
          </p:nvPr>
        </p:nvSpPr>
        <p:spPr>
          <a:xfrm>
            <a:off x="685800" y="4038600"/>
            <a:ext cx="9141619" cy="1080107"/>
          </a:xfrm>
        </p:spPr>
        <p:txBody>
          <a:bodyPr/>
          <a:lstStyle/>
          <a:p>
            <a:r>
              <a:rPr lang="en-US" dirty="0" smtClean="0"/>
              <a:t>You are on your way to getting your patch!</a:t>
            </a:r>
            <a:endParaRPr lang="en-US" dirty="0"/>
          </a:p>
        </p:txBody>
      </p:sp>
      <p:sp>
        <p:nvSpPr>
          <p:cNvPr id="4" name="Slide Number Placeholder 3"/>
          <p:cNvSpPr>
            <a:spLocks noGrp="1"/>
          </p:cNvSpPr>
          <p:nvPr>
            <p:ph type="sldNum" sz="quarter" idx="17"/>
          </p:nvPr>
        </p:nvSpPr>
        <p:spPr/>
        <p:txBody>
          <a:bodyPr/>
          <a:lstStyle/>
          <a:p>
            <a:fld id="{B016F8AB-BCEA-4347-8BA6-BE776009BC89}" type="slidenum">
              <a:rPr lang="en-US" smtClean="0">
                <a:solidFill>
                  <a:srgbClr val="5F7A76"/>
                </a:solidFill>
              </a:rPr>
              <a:pPr/>
              <a:t>18</a:t>
            </a:fld>
            <a:endParaRPr lang="en-US" dirty="0">
              <a:solidFill>
                <a:srgbClr val="5F7A7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828800"/>
            <a:ext cx="3124200" cy="3124200"/>
          </a:xfrm>
          <a:prstGeom prst="rect">
            <a:avLst/>
          </a:prstGeom>
        </p:spPr>
      </p:pic>
    </p:spTree>
    <p:extLst>
      <p:ext uri="{BB962C8B-B14F-4D97-AF65-F5344CB8AC3E}">
        <p14:creationId xmlns:p14="http://schemas.microsoft.com/office/powerpoint/2010/main" val="10450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Girl Scouts!</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t>2</a:t>
            </a:fld>
            <a:endParaRPr lang="en-US"/>
          </a:p>
        </p:txBody>
      </p:sp>
      <p:sp>
        <p:nvSpPr>
          <p:cNvPr id="8" name="Title 1"/>
          <p:cNvSpPr txBox="1">
            <a:spLocks/>
          </p:cNvSpPr>
          <p:nvPr/>
        </p:nvSpPr>
        <p:spPr>
          <a:xfrm>
            <a:off x="3926729" y="2063143"/>
            <a:ext cx="2743200" cy="6038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000" dirty="0" smtClean="0"/>
              <a:t>Caroline  </a:t>
            </a:r>
          </a:p>
          <a:p>
            <a:r>
              <a:rPr lang="en-US" sz="1600" dirty="0" smtClean="0">
                <a:solidFill>
                  <a:schemeClr val="bg1">
                    <a:lumMod val="75000"/>
                  </a:schemeClr>
                </a:solidFill>
              </a:rPr>
              <a:t>Age 9</a:t>
            </a:r>
          </a:p>
          <a:p>
            <a:r>
              <a:rPr lang="en-US" sz="1600" dirty="0" smtClean="0">
                <a:solidFill>
                  <a:schemeClr val="accent1">
                    <a:lumMod val="60000"/>
                    <a:lumOff val="40000"/>
                  </a:schemeClr>
                </a:solidFill>
              </a:rPr>
              <a:t>Patent Counsel</a:t>
            </a:r>
          </a:p>
          <a:p>
            <a:r>
              <a:rPr lang="en-US" sz="1600" dirty="0" smtClean="0">
                <a:solidFill>
                  <a:schemeClr val="accent1">
                    <a:lumMod val="60000"/>
                    <a:lumOff val="40000"/>
                  </a:schemeClr>
                </a:solidFill>
              </a:rPr>
              <a:t>Hewlett Packard Enterprise</a:t>
            </a:r>
            <a:endParaRPr lang="en-US" sz="1600" dirty="0">
              <a:solidFill>
                <a:schemeClr val="accent1">
                  <a:lumMod val="60000"/>
                  <a:lumOff val="40000"/>
                </a:schemeClr>
              </a:solidFill>
            </a:endParaRPr>
          </a:p>
        </p:txBody>
      </p:sp>
      <p:sp>
        <p:nvSpPr>
          <p:cNvPr id="9" name="Title 1"/>
          <p:cNvSpPr txBox="1">
            <a:spLocks/>
          </p:cNvSpPr>
          <p:nvPr/>
        </p:nvSpPr>
        <p:spPr>
          <a:xfrm>
            <a:off x="3926729" y="4267200"/>
            <a:ext cx="2743200" cy="6038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000" dirty="0" smtClean="0"/>
              <a:t>Ariana</a:t>
            </a:r>
          </a:p>
          <a:p>
            <a:r>
              <a:rPr lang="en-US" sz="1600" dirty="0" smtClean="0">
                <a:solidFill>
                  <a:schemeClr val="bg1">
                    <a:lumMod val="75000"/>
                  </a:schemeClr>
                </a:solidFill>
              </a:rPr>
              <a:t>Age 7</a:t>
            </a:r>
          </a:p>
          <a:p>
            <a:r>
              <a:rPr lang="en-US" sz="1600" dirty="0" smtClean="0">
                <a:solidFill>
                  <a:schemeClr val="accent1">
                    <a:lumMod val="60000"/>
                    <a:lumOff val="40000"/>
                  </a:schemeClr>
                </a:solidFill>
              </a:rPr>
              <a:t>Senior Patent Counsel</a:t>
            </a:r>
          </a:p>
          <a:p>
            <a:r>
              <a:rPr lang="en-US" sz="1600" dirty="0" smtClean="0">
                <a:solidFill>
                  <a:schemeClr val="accent1">
                    <a:lumMod val="60000"/>
                    <a:lumOff val="40000"/>
                  </a:schemeClr>
                </a:solidFill>
              </a:rPr>
              <a:t>Hewlett Packard Enterprise</a:t>
            </a:r>
            <a:endParaRPr lang="en-US" sz="1600" dirty="0">
              <a:solidFill>
                <a:schemeClr val="accent1">
                  <a:lumMod val="60000"/>
                  <a:lumOff val="40000"/>
                </a:schemeClr>
              </a:solidFill>
            </a:endParaRPr>
          </a:p>
        </p:txBody>
      </p:sp>
      <p:pic>
        <p:nvPicPr>
          <p:cNvPr id="2050" name="Picture 2" descr="Use links below to sa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1828800" cy="182880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Use links below to 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3886200"/>
            <a:ext cx="1828801" cy="1828801"/>
          </a:xfrm>
          <a:prstGeom prst="rect">
            <a:avLst/>
          </a:prstGeom>
        </p:spPr>
      </p:pic>
    </p:spTree>
    <p:extLst>
      <p:ext uri="{BB962C8B-B14F-4D97-AF65-F5344CB8AC3E}">
        <p14:creationId xmlns:p14="http://schemas.microsoft.com/office/powerpoint/2010/main" val="31422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1412"/>
            <a:ext cx="2721552" cy="2721552"/>
          </a:xfrm>
          <a:prstGeom prst="rect">
            <a:avLst/>
          </a:prstGeom>
        </p:spPr>
      </p:pic>
      <p:sp>
        <p:nvSpPr>
          <p:cNvPr id="2" name="Title 1"/>
          <p:cNvSpPr>
            <a:spLocks noGrp="1"/>
          </p:cNvSpPr>
          <p:nvPr>
            <p:ph type="title"/>
          </p:nvPr>
        </p:nvSpPr>
        <p:spPr/>
        <p:txBody>
          <a:bodyPr/>
          <a:lstStyle/>
          <a:p>
            <a:r>
              <a:rPr lang="en-US" dirty="0" smtClean="0"/>
              <a:t>Today we will explore . . . </a:t>
            </a:r>
            <a:endParaRPr lang="en-US" dirty="0"/>
          </a:p>
        </p:txBody>
      </p:sp>
      <p:sp>
        <p:nvSpPr>
          <p:cNvPr id="13" name="Content Placeholder 12"/>
          <p:cNvSpPr>
            <a:spLocks noGrp="1"/>
          </p:cNvSpPr>
          <p:nvPr>
            <p:ph idx="1"/>
          </p:nvPr>
        </p:nvSpPr>
        <p:spPr>
          <a:xfrm>
            <a:off x="2977013" y="1149823"/>
            <a:ext cx="5481187" cy="4959823"/>
          </a:xfrm>
        </p:spPr>
        <p:txBody>
          <a:bodyPr>
            <a:normAutofit/>
          </a:bodyPr>
          <a:lstStyle/>
          <a:p>
            <a:pPr>
              <a:lnSpc>
                <a:spcPct val="100000"/>
              </a:lnSpc>
              <a:buClr>
                <a:schemeClr val="tx1"/>
              </a:buClr>
            </a:pPr>
            <a:r>
              <a:rPr lang="en-US" sz="2800" b="1" dirty="0" smtClean="0">
                <a:solidFill>
                  <a:srgbClr val="00A982"/>
                </a:solidFill>
              </a:rPr>
              <a:t>What a patent is</a:t>
            </a:r>
          </a:p>
          <a:p>
            <a:pPr>
              <a:lnSpc>
                <a:spcPct val="100000"/>
              </a:lnSpc>
              <a:buClr>
                <a:schemeClr val="tx1"/>
              </a:buClr>
            </a:pPr>
            <a:r>
              <a:rPr lang="en-US" sz="2800" b="1" dirty="0" smtClean="0">
                <a:solidFill>
                  <a:srgbClr val="00A982"/>
                </a:solidFill>
              </a:rPr>
              <a:t>Who can be an inventor</a:t>
            </a:r>
          </a:p>
          <a:p>
            <a:pPr>
              <a:lnSpc>
                <a:spcPct val="100000"/>
              </a:lnSpc>
              <a:buClr>
                <a:schemeClr val="tx1"/>
              </a:buClr>
            </a:pPr>
            <a:r>
              <a:rPr lang="en-US" sz="2800" b="1" dirty="0" smtClean="0">
                <a:solidFill>
                  <a:srgbClr val="00A982"/>
                </a:solidFill>
              </a:rPr>
              <a:t>What a patent looks like</a:t>
            </a:r>
          </a:p>
          <a:p>
            <a:pPr>
              <a:lnSpc>
                <a:spcPct val="100000"/>
              </a:lnSpc>
              <a:buClr>
                <a:schemeClr val="tx1"/>
              </a:buClr>
            </a:pPr>
            <a:r>
              <a:rPr lang="en-US" sz="2800" b="1" dirty="0" smtClean="0">
                <a:solidFill>
                  <a:srgbClr val="00A982"/>
                </a:solidFill>
              </a:rPr>
              <a:t>How to think like an inventor</a:t>
            </a:r>
          </a:p>
        </p:txBody>
      </p:sp>
      <p:cxnSp>
        <p:nvCxnSpPr>
          <p:cNvPr id="9" name="Straight Connector 8"/>
          <p:cNvCxnSpPr/>
          <p:nvPr/>
        </p:nvCxnSpPr>
        <p:spPr>
          <a:xfrm>
            <a:off x="2514600" y="1302223"/>
            <a:ext cx="0" cy="4412777"/>
          </a:xfrm>
          <a:prstGeom prst="line">
            <a:avLst/>
          </a:prstGeom>
          <a:ln w="76200" cap="sq"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en-US" dirty="0">
                <a:solidFill>
                  <a:srgbClr val="E5E8E8">
                    <a:lumMod val="75000"/>
                  </a:srgbClr>
                </a:solidFill>
              </a:rPr>
              <a:t>HPE Confidential/Attorney-Client Privileged/ Internal Use Only </a:t>
            </a:r>
          </a:p>
        </p:txBody>
      </p:sp>
      <p:sp>
        <p:nvSpPr>
          <p:cNvPr id="4" name="Slide Number Placeholder 3"/>
          <p:cNvSpPr>
            <a:spLocks noGrp="1"/>
          </p:cNvSpPr>
          <p:nvPr>
            <p:ph type="sldNum" sz="quarter" idx="12"/>
          </p:nvPr>
        </p:nvSpPr>
        <p:spPr/>
        <p:txBody>
          <a:bodyPr/>
          <a:lstStyle/>
          <a:p>
            <a:fld id="{B016F8AB-BCEA-4347-8BA6-BE776009BC89}" type="slidenum">
              <a:rPr lang="en-US" smtClean="0"/>
              <a:pPr/>
              <a:t>3</a:t>
            </a:fld>
            <a:endParaRPr lang="en-US" dirty="0"/>
          </a:p>
        </p:txBody>
      </p:sp>
    </p:spTree>
    <p:extLst>
      <p:ext uri="{BB962C8B-B14F-4D97-AF65-F5344CB8AC3E}">
        <p14:creationId xmlns:p14="http://schemas.microsoft.com/office/powerpoint/2010/main" val="15934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What is a patent?</a:t>
            </a:r>
            <a:endParaRPr lang="en-US" sz="6000"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4</a:t>
            </a:fld>
            <a:endParaRPr lang="en-US"/>
          </a:p>
        </p:txBody>
      </p:sp>
    </p:spTree>
    <p:extLst>
      <p:ext uri="{BB962C8B-B14F-4D97-AF65-F5344CB8AC3E}">
        <p14:creationId xmlns:p14="http://schemas.microsoft.com/office/powerpoint/2010/main" val="321039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Patent Overview</a:t>
            </a:r>
            <a:endParaRPr lang="en-US" dirty="0"/>
          </a:p>
        </p:txBody>
      </p:sp>
      <p:sp>
        <p:nvSpPr>
          <p:cNvPr id="3" name="Text Placeholder 2"/>
          <p:cNvSpPr>
            <a:spLocks noGrp="1"/>
          </p:cNvSpPr>
          <p:nvPr>
            <p:ph type="body" sz="half" idx="2"/>
          </p:nvPr>
        </p:nvSpPr>
        <p:spPr/>
        <p:txBody>
          <a:bodyPr/>
          <a:lstStyle/>
          <a:p>
            <a:r>
              <a:rPr lang="en-US" dirty="0" smtClean="0"/>
              <a:t>A patent is a type of </a:t>
            </a:r>
            <a:r>
              <a:rPr lang="en-US" dirty="0" smtClean="0">
                <a:solidFill>
                  <a:schemeClr val="accent1">
                    <a:lumMod val="60000"/>
                    <a:lumOff val="40000"/>
                  </a:schemeClr>
                </a:solidFill>
              </a:rPr>
              <a:t>property right </a:t>
            </a:r>
            <a:r>
              <a:rPr lang="en-US" dirty="0" smtClean="0"/>
              <a:t>granted by the government that lets the inventor </a:t>
            </a:r>
            <a:r>
              <a:rPr lang="en-US" dirty="0" smtClean="0">
                <a:solidFill>
                  <a:schemeClr val="accent1">
                    <a:lumMod val="60000"/>
                    <a:lumOff val="40000"/>
                  </a:schemeClr>
                </a:solidFill>
              </a:rPr>
              <a:t>stop others from making, using, or selling their invention</a:t>
            </a:r>
            <a:r>
              <a:rPr lang="en-US" dirty="0" smtClean="0"/>
              <a:t> without the inventor’s permission</a:t>
            </a:r>
          </a:p>
        </p:txBody>
      </p:sp>
      <p:sp>
        <p:nvSpPr>
          <p:cNvPr id="5" name="Text Placeholder 4"/>
          <p:cNvSpPr>
            <a:spLocks noGrp="1"/>
          </p:cNvSpPr>
          <p:nvPr>
            <p:ph type="body" sz="half" idx="14"/>
          </p:nvPr>
        </p:nvSpPr>
        <p:spPr/>
        <p:txBody>
          <a:bodyPr/>
          <a:lstStyle/>
          <a:p>
            <a:r>
              <a:rPr lang="en-US" dirty="0">
                <a:solidFill>
                  <a:schemeClr val="accent1">
                    <a:lumMod val="60000"/>
                    <a:lumOff val="40000"/>
                  </a:schemeClr>
                </a:solidFill>
              </a:rPr>
              <a:t>The United States Patent and Trademark Office </a:t>
            </a:r>
            <a:r>
              <a:rPr lang="en-US" dirty="0"/>
              <a:t>(</a:t>
            </a:r>
            <a:r>
              <a:rPr lang="en-US" dirty="0" err="1"/>
              <a:t>USPTO</a:t>
            </a:r>
            <a:r>
              <a:rPr lang="en-US" dirty="0"/>
              <a:t>) is the government agency responsible for issuing patents and registering trademarks in the United States</a:t>
            </a:r>
          </a:p>
        </p:txBody>
      </p:sp>
      <p:sp>
        <p:nvSpPr>
          <p:cNvPr id="18" name="Text Placeholder 17"/>
          <p:cNvSpPr>
            <a:spLocks noGrp="1"/>
          </p:cNvSpPr>
          <p:nvPr>
            <p:ph type="body" sz="half" idx="16"/>
          </p:nvPr>
        </p:nvSpPr>
        <p:spPr/>
        <p:txBody>
          <a:bodyPr/>
          <a:lstStyle/>
          <a:p>
            <a:r>
              <a:rPr lang="en-US" dirty="0" smtClean="0">
                <a:solidFill>
                  <a:schemeClr val="accent1">
                    <a:lumMod val="60000"/>
                    <a:lumOff val="40000"/>
                  </a:schemeClr>
                </a:solidFill>
              </a:rPr>
              <a:t>Anyone</a:t>
            </a:r>
            <a:r>
              <a:rPr lang="en-US" dirty="0" smtClean="0"/>
              <a:t> can be an inventor and apply for a patent!  </a:t>
            </a:r>
            <a:r>
              <a:rPr lang="en-US" dirty="0" smtClean="0">
                <a:solidFill>
                  <a:schemeClr val="accent1">
                    <a:lumMod val="60000"/>
                    <a:lumOff val="40000"/>
                  </a:schemeClr>
                </a:solidFill>
              </a:rPr>
              <a:t>Including you</a:t>
            </a:r>
            <a:r>
              <a:rPr lang="en-US" dirty="0" smtClean="0"/>
              <a:t>!</a:t>
            </a:r>
            <a:endParaRPr lang="en-US" dirty="0"/>
          </a:p>
        </p:txBody>
      </p:sp>
      <p:sp>
        <p:nvSpPr>
          <p:cNvPr id="14" name="Slide Number Placeholder 13"/>
          <p:cNvSpPr>
            <a:spLocks noGrp="1"/>
          </p:cNvSpPr>
          <p:nvPr>
            <p:ph type="sldNum" sz="quarter" idx="12"/>
          </p:nvPr>
        </p:nvSpPr>
        <p:spPr/>
        <p:txBody>
          <a:bodyPr/>
          <a:lstStyle/>
          <a:p>
            <a:fld id="{B016F8AB-BCEA-4347-8BA6-BE776009BC89}" type="slidenum">
              <a:rPr lang="en-US" smtClean="0"/>
              <a:pPr/>
              <a:t>5</a:t>
            </a:fld>
            <a:endParaRPr lang="en-US"/>
          </a:p>
        </p:txBody>
      </p:sp>
      <p:pic>
        <p:nvPicPr>
          <p:cNvPr id="15" name="Picture 10" descr="Edison Bulb And Christmas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 y="1519892"/>
            <a:ext cx="343217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USPTO4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897" y="1513672"/>
            <a:ext cx="3432176" cy="2671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7"/>
          <p:cNvPicPr>
            <a:picLocks noGrp="1" noChangeAspect="1"/>
          </p:cNvPicPr>
          <p:nvPr>
            <p:ph type="pic" idx="15"/>
          </p:nvPr>
        </p:nvPicPr>
        <p:blipFill>
          <a:blip r:embed="rId5">
            <a:extLst>
              <a:ext uri="{28A0092B-C50C-407E-A947-70E740481C1C}">
                <a14:useLocalDpi xmlns:a14="http://schemas.microsoft.com/office/drawing/2010/main" val="0"/>
              </a:ext>
            </a:extLst>
          </a:blip>
          <a:srcRect t="18058" b="18058"/>
          <a:stretch>
            <a:fillRect/>
          </a:stretch>
        </p:blipFill>
        <p:spPr/>
      </p:pic>
      <p:sp>
        <p:nvSpPr>
          <p:cNvPr id="17" name="Title 5"/>
          <p:cNvSpPr txBox="1">
            <a:spLocks/>
          </p:cNvSpPr>
          <p:nvPr/>
        </p:nvSpPr>
        <p:spPr>
          <a:xfrm>
            <a:off x="762001" y="1600200"/>
            <a:ext cx="2057400"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400" dirty="0" smtClean="0">
                <a:solidFill>
                  <a:schemeClr val="bg1"/>
                </a:solidFill>
              </a:rPr>
              <a:t>What?</a:t>
            </a:r>
            <a:endParaRPr lang="en-US" sz="2400" dirty="0">
              <a:solidFill>
                <a:schemeClr val="bg1"/>
              </a:solidFill>
            </a:endParaRPr>
          </a:p>
        </p:txBody>
      </p:sp>
      <p:sp>
        <p:nvSpPr>
          <p:cNvPr id="19" name="Title 5"/>
          <p:cNvSpPr txBox="1">
            <a:spLocks/>
          </p:cNvSpPr>
          <p:nvPr/>
        </p:nvSpPr>
        <p:spPr>
          <a:xfrm>
            <a:off x="4572000" y="1600200"/>
            <a:ext cx="2057400"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400" dirty="0" smtClean="0">
                <a:solidFill>
                  <a:schemeClr val="bg1"/>
                </a:solidFill>
              </a:rPr>
              <a:t>Where?</a:t>
            </a:r>
            <a:endParaRPr lang="en-US" sz="2400" dirty="0">
              <a:solidFill>
                <a:schemeClr val="bg1"/>
              </a:solidFill>
            </a:endParaRPr>
          </a:p>
        </p:txBody>
      </p:sp>
      <p:sp>
        <p:nvSpPr>
          <p:cNvPr id="20" name="Title 5"/>
          <p:cNvSpPr txBox="1">
            <a:spLocks/>
          </p:cNvSpPr>
          <p:nvPr/>
        </p:nvSpPr>
        <p:spPr>
          <a:xfrm>
            <a:off x="8382000" y="1600200"/>
            <a:ext cx="2057400"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400" dirty="0" smtClean="0">
                <a:solidFill>
                  <a:schemeClr val="bg1"/>
                </a:solidFill>
              </a:rPr>
              <a:t>Who?</a:t>
            </a:r>
            <a:endParaRPr lang="en-US" sz="2400" dirty="0">
              <a:solidFill>
                <a:schemeClr val="bg1"/>
              </a:solidFill>
            </a:endParaRPr>
          </a:p>
        </p:txBody>
      </p:sp>
    </p:spTree>
    <p:extLst>
      <p:ext uri="{BB962C8B-B14F-4D97-AF65-F5344CB8AC3E}">
        <p14:creationId xmlns:p14="http://schemas.microsoft.com/office/powerpoint/2010/main" val="146400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9456737" cy="2286000"/>
          </a:xfrm>
        </p:spPr>
        <p:txBody>
          <a:bodyPr/>
          <a:lstStyle/>
          <a:p>
            <a:r>
              <a:rPr lang="en-US" dirty="0" smtClean="0"/>
              <a:t>Patents protect different types of inventions</a:t>
            </a:r>
            <a:endParaRPr lang="en-US" dirty="0"/>
          </a:p>
        </p:txBody>
      </p:sp>
      <p:sp>
        <p:nvSpPr>
          <p:cNvPr id="3" name="Text Placeholder 2"/>
          <p:cNvSpPr>
            <a:spLocks noGrp="1"/>
          </p:cNvSpPr>
          <p:nvPr>
            <p:ph type="body" sz="quarter" idx="14"/>
          </p:nvPr>
        </p:nvSpPr>
        <p:spPr>
          <a:xfrm>
            <a:off x="1143000" y="4419600"/>
            <a:ext cx="9031897" cy="1371600"/>
          </a:xfrm>
        </p:spPr>
        <p:txBody>
          <a:bodyPr/>
          <a:lstStyle/>
          <a:p>
            <a:r>
              <a:rPr lang="en-US" sz="3200" dirty="0" smtClean="0">
                <a:solidFill>
                  <a:schemeClr val="accent1">
                    <a:lumMod val="60000"/>
                    <a:lumOff val="40000"/>
                  </a:schemeClr>
                </a:solidFill>
              </a:rPr>
              <a:t>Let’s run through a few examples together</a:t>
            </a:r>
            <a:endParaRPr lang="en-US" sz="3200"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fld id="{B016F8AB-BCEA-4347-8BA6-BE776009BC89}" type="slidenum">
              <a:rPr lang="en-US" smtClean="0"/>
              <a:pPr/>
              <a:t>6</a:t>
            </a:fld>
            <a:endParaRPr lang="en-US"/>
          </a:p>
        </p:txBody>
      </p:sp>
    </p:spTree>
    <p:extLst>
      <p:ext uri="{BB962C8B-B14F-4D97-AF65-F5344CB8AC3E}">
        <p14:creationId xmlns:p14="http://schemas.microsoft.com/office/powerpoint/2010/main" val="29460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Patents protect different types of inventions</a:t>
            </a:r>
            <a:endParaRPr lang="en-US" dirty="0"/>
          </a:p>
        </p:txBody>
      </p:sp>
      <p:sp>
        <p:nvSpPr>
          <p:cNvPr id="3" name="Text Placeholder 2"/>
          <p:cNvSpPr>
            <a:spLocks noGrp="1"/>
          </p:cNvSpPr>
          <p:nvPr>
            <p:ph type="body" sz="half" idx="2"/>
          </p:nvPr>
        </p:nvSpPr>
        <p:spPr>
          <a:xfrm>
            <a:off x="609440" y="5424364"/>
            <a:ext cx="3429000" cy="671636"/>
          </a:xfrm>
          <a:solidFill>
            <a:srgbClr val="425563"/>
          </a:solidFill>
          <a:ln>
            <a:solidFill>
              <a:srgbClr val="80746E"/>
            </a:solidFill>
          </a:ln>
        </p:spPr>
        <p:txBody>
          <a:bodyPr/>
          <a:lstStyle/>
          <a:p>
            <a:pPr algn="ctr"/>
            <a:r>
              <a:rPr lang="en-US" dirty="0" smtClean="0"/>
              <a:t>Animal Ear Protectors</a:t>
            </a:r>
          </a:p>
        </p:txBody>
      </p:sp>
      <p:sp>
        <p:nvSpPr>
          <p:cNvPr id="5" name="Text Placeholder 4"/>
          <p:cNvSpPr>
            <a:spLocks noGrp="1"/>
          </p:cNvSpPr>
          <p:nvPr>
            <p:ph type="body" sz="half" idx="14"/>
          </p:nvPr>
        </p:nvSpPr>
        <p:spPr>
          <a:xfrm>
            <a:off x="4381500" y="5424364"/>
            <a:ext cx="3429000" cy="671636"/>
          </a:xfrm>
          <a:solidFill>
            <a:srgbClr val="425563"/>
          </a:solidFill>
          <a:ln>
            <a:solidFill>
              <a:srgbClr val="80746E"/>
            </a:solidFill>
          </a:ln>
        </p:spPr>
        <p:txBody>
          <a:bodyPr/>
          <a:lstStyle/>
          <a:p>
            <a:pPr algn="ctr"/>
            <a:r>
              <a:rPr lang="en-US" dirty="0" smtClean="0"/>
              <a:t>Apparatus for Simulating a “High Five”</a:t>
            </a:r>
          </a:p>
        </p:txBody>
      </p:sp>
      <p:sp>
        <p:nvSpPr>
          <p:cNvPr id="18" name="Text Placeholder 17"/>
          <p:cNvSpPr>
            <a:spLocks noGrp="1"/>
          </p:cNvSpPr>
          <p:nvPr>
            <p:ph type="body" sz="half" idx="16"/>
          </p:nvPr>
        </p:nvSpPr>
        <p:spPr>
          <a:xfrm>
            <a:off x="8150384" y="5424364"/>
            <a:ext cx="3429000" cy="671636"/>
          </a:xfrm>
          <a:solidFill>
            <a:srgbClr val="425563"/>
          </a:solidFill>
          <a:ln>
            <a:solidFill>
              <a:schemeClr val="accent4"/>
            </a:solidFill>
          </a:ln>
        </p:spPr>
        <p:txBody>
          <a:bodyPr/>
          <a:lstStyle/>
          <a:p>
            <a:pPr algn="ctr"/>
            <a:r>
              <a:rPr lang="en-US" dirty="0" smtClean="0"/>
              <a:t>Apparatus for Harnessing Wind to Drive a Bicycle</a:t>
            </a:r>
            <a:endParaRPr lang="en-US" dirty="0"/>
          </a:p>
        </p:txBody>
      </p:sp>
      <p:sp>
        <p:nvSpPr>
          <p:cNvPr id="14" name="Slide Number Placeholder 13"/>
          <p:cNvSpPr>
            <a:spLocks noGrp="1"/>
          </p:cNvSpPr>
          <p:nvPr>
            <p:ph type="sldNum" sz="quarter" idx="12"/>
          </p:nvPr>
        </p:nvSpPr>
        <p:spPr/>
        <p:txBody>
          <a:bodyPr/>
          <a:lstStyle/>
          <a:p>
            <a:fld id="{B016F8AB-BCEA-4347-8BA6-BE776009BC89}" type="slidenum">
              <a:rPr lang="en-US" smtClean="0"/>
              <a:pPr/>
              <a:t>7</a:t>
            </a:fld>
            <a:endParaRPr lang="en-US"/>
          </a:p>
        </p:txBody>
      </p:sp>
      <p:pic>
        <p:nvPicPr>
          <p:cNvPr id="17" name="Picture Placeholder 16"/>
          <p:cNvPicPr>
            <a:picLocks noGrp="1" noChangeAspect="1"/>
          </p:cNvPicPr>
          <p:nvPr>
            <p:ph type="pic" idx="1"/>
          </p:nvPr>
        </p:nvPicPr>
        <p:blipFill rotWithShape="1">
          <a:blip r:embed="rId3"/>
          <a:srcRect t="4110" b="7509"/>
          <a:stretch/>
        </p:blipFill>
        <p:spPr>
          <a:xfrm>
            <a:off x="608013" y="1143000"/>
            <a:ext cx="3429000" cy="4114800"/>
          </a:xfrm>
          <a:prstGeom prst="rect">
            <a:avLst/>
          </a:prstGeom>
          <a:ln>
            <a:solidFill>
              <a:srgbClr val="80746E"/>
            </a:solidFill>
          </a:ln>
        </p:spPr>
      </p:pic>
      <p:pic>
        <p:nvPicPr>
          <p:cNvPr id="24" name="Picture Placeholder 23"/>
          <p:cNvPicPr>
            <a:picLocks noGrp="1" noChangeAspect="1"/>
          </p:cNvPicPr>
          <p:nvPr>
            <p:ph type="pic" idx="15"/>
          </p:nvPr>
        </p:nvPicPr>
        <p:blipFill rotWithShape="1">
          <a:blip r:embed="rId4"/>
          <a:srcRect t="-240" b="-238"/>
          <a:stretch/>
        </p:blipFill>
        <p:spPr>
          <a:xfrm>
            <a:off x="8150384" y="1143000"/>
            <a:ext cx="3429000" cy="4114800"/>
          </a:xfrm>
          <a:prstGeom prst="rect">
            <a:avLst/>
          </a:prstGeom>
          <a:ln>
            <a:solidFill>
              <a:srgbClr val="80746E"/>
            </a:solidFill>
          </a:ln>
        </p:spPr>
      </p:pic>
      <p:pic>
        <p:nvPicPr>
          <p:cNvPr id="26" name="Picture Placeholder 25"/>
          <p:cNvPicPr>
            <a:picLocks noGrp="1" noChangeAspect="1"/>
          </p:cNvPicPr>
          <p:nvPr>
            <p:ph type="pic" idx="13"/>
          </p:nvPr>
        </p:nvPicPr>
        <p:blipFill rotWithShape="1">
          <a:blip r:embed="rId5"/>
          <a:srcRect t="-756" b="857"/>
          <a:stretch/>
        </p:blipFill>
        <p:spPr>
          <a:xfrm>
            <a:off x="4381500" y="1143000"/>
            <a:ext cx="3429000" cy="4114800"/>
          </a:xfrm>
          <a:prstGeom prst="rect">
            <a:avLst/>
          </a:prstGeom>
          <a:ln>
            <a:solidFill>
              <a:srgbClr val="80746E"/>
            </a:solidFill>
          </a:ln>
        </p:spPr>
      </p:pic>
    </p:spTree>
    <p:extLst>
      <p:ext uri="{BB962C8B-B14F-4D97-AF65-F5344CB8AC3E}">
        <p14:creationId xmlns:p14="http://schemas.microsoft.com/office/powerpoint/2010/main" val="12200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Can You Guess What These Patents Protect? </a:t>
            </a:r>
            <a:endParaRPr lang="en-US" dirty="0"/>
          </a:p>
        </p:txBody>
      </p:sp>
      <p:sp>
        <p:nvSpPr>
          <p:cNvPr id="14" name="Slide Number Placeholder 13"/>
          <p:cNvSpPr>
            <a:spLocks noGrp="1"/>
          </p:cNvSpPr>
          <p:nvPr>
            <p:ph type="sldNum" sz="quarter" idx="12"/>
          </p:nvPr>
        </p:nvSpPr>
        <p:spPr/>
        <p:txBody>
          <a:bodyPr/>
          <a:lstStyle/>
          <a:p>
            <a:fld id="{B016F8AB-BCEA-4347-8BA6-BE776009BC89}" type="slidenum">
              <a:rPr lang="en-US" smtClean="0"/>
              <a:pPr/>
              <a:t>8</a:t>
            </a:fld>
            <a:endParaRPr lang="en-US"/>
          </a:p>
        </p:txBody>
      </p:sp>
      <p:pic>
        <p:nvPicPr>
          <p:cNvPr id="17" name="Picture Placeholder 16"/>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632289" y="1219202"/>
            <a:ext cx="3328532" cy="4724400"/>
          </a:xfrm>
          <a:prstGeom prst="rect">
            <a:avLst/>
          </a:prstGeom>
          <a:ln>
            <a:solidFill>
              <a:srgbClr val="425563"/>
            </a:solidFill>
          </a:ln>
        </p:spPr>
      </p:pic>
      <p:pic>
        <p:nvPicPr>
          <p:cNvPr id="24" name="Picture Placeholder 23"/>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8124426" y="1219200"/>
            <a:ext cx="3429000" cy="4724401"/>
          </a:xfrm>
          <a:prstGeom prst="rect">
            <a:avLst/>
          </a:prstGeom>
          <a:ln>
            <a:solidFill>
              <a:srgbClr val="425563"/>
            </a:solidFill>
          </a:ln>
        </p:spPr>
      </p:pic>
      <p:pic>
        <p:nvPicPr>
          <p:cNvPr id="26" name="Picture Placeholder 25"/>
          <p:cNvPicPr>
            <a:picLocks noGrp="1" noChangeAspect="1"/>
          </p:cNvPicPr>
          <p:nvPr>
            <p:ph type="pic" idx="13"/>
          </p:nvPr>
        </p:nvPicPr>
        <p:blipFill>
          <a:blip r:embed="rId5" cstate="print">
            <a:extLst>
              <a:ext uri="{28A0092B-C50C-407E-A947-70E740481C1C}">
                <a14:useLocalDpi xmlns:a14="http://schemas.microsoft.com/office/drawing/2010/main" val="0"/>
              </a:ext>
            </a:extLst>
          </a:blip>
          <a:stretch>
            <a:fillRect/>
          </a:stretch>
        </p:blipFill>
        <p:spPr>
          <a:xfrm>
            <a:off x="4405776" y="1219202"/>
            <a:ext cx="3328532" cy="4724400"/>
          </a:xfrm>
          <a:prstGeom prst="rect">
            <a:avLst/>
          </a:prstGeom>
          <a:ln>
            <a:solidFill>
              <a:srgbClr val="425563"/>
            </a:solidFill>
          </a:ln>
        </p:spPr>
      </p:pic>
    </p:spTree>
    <p:extLst>
      <p:ext uri="{BB962C8B-B14F-4D97-AF65-F5344CB8AC3E}">
        <p14:creationId xmlns:p14="http://schemas.microsoft.com/office/powerpoint/2010/main" val="38547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9907587" cy="576263"/>
          </a:xfrm>
        </p:spPr>
        <p:txBody>
          <a:bodyPr/>
          <a:lstStyle/>
          <a:p>
            <a:r>
              <a:rPr lang="en-US" sz="6000" dirty="0" smtClean="0"/>
              <a:t>Who can be an inventor?</a:t>
            </a:r>
            <a:endParaRPr lang="en-US" sz="6000"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9</a:t>
            </a:fld>
            <a:endParaRPr lang="en-US"/>
          </a:p>
        </p:txBody>
      </p:sp>
    </p:spTree>
    <p:extLst>
      <p:ext uri="{BB962C8B-B14F-4D97-AF65-F5344CB8AC3E}">
        <p14:creationId xmlns:p14="http://schemas.microsoft.com/office/powerpoint/2010/main" val="180863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potx" id="{21F84462-1C9F-438F-A772-0EBAD7B3BCD8}" vid="{077F0EBE-C80C-4B61-8BF1-0309CF31637A}"/>
    </a:ext>
  </a:extLst>
</a:theme>
</file>

<file path=ppt/theme/theme2.xml><?xml version="1.0" encoding="utf-8"?>
<a:theme xmlns:a="http://schemas.openxmlformats.org/drawingml/2006/main" name="1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3.xml><?xml version="1.0" encoding="utf-8"?>
<a:theme xmlns:a="http://schemas.openxmlformats.org/drawingml/2006/main" name="2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4.xml><?xml version="1.0" encoding="utf-8"?>
<a:theme xmlns:a="http://schemas.openxmlformats.org/drawingml/2006/main" name="3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13" ma:contentTypeDescription="Create a new document." ma:contentTypeScope="" ma:versionID="ee27132f95e4477cb8bbdeef393e3179">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a808f0acae6d66feb9a4ffa8d7d18b6b"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9B324A-0E81-4285-9B3A-7B1C6C687ED1}"/>
</file>

<file path=customXml/itemProps2.xml><?xml version="1.0" encoding="utf-8"?>
<ds:datastoreItem xmlns:ds="http://schemas.openxmlformats.org/officeDocument/2006/customXml" ds:itemID="{3047E53D-2B80-4C7F-A63D-6337DC4A8365}"/>
</file>

<file path=customXml/itemProps3.xml><?xml version="1.0" encoding="utf-8"?>
<ds:datastoreItem xmlns:ds="http://schemas.openxmlformats.org/officeDocument/2006/customXml" ds:itemID="{7639AF05-ACE7-411B-A477-78A9F90656DD}"/>
</file>

<file path=docProps/app.xml><?xml version="1.0" encoding="utf-8"?>
<Properties xmlns="http://schemas.openxmlformats.org/officeDocument/2006/extended-properties" xmlns:vt="http://schemas.openxmlformats.org/officeDocument/2006/docPropsVTypes">
  <Template/>
  <TotalTime>4645</TotalTime>
  <Words>1109</Words>
  <Application>Microsoft Office PowerPoint</Application>
  <PresentationFormat>Widescreen</PresentationFormat>
  <Paragraphs>131</Paragraphs>
  <Slides>18</Slides>
  <Notes>18</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18</vt:i4>
      </vt:variant>
    </vt:vector>
  </HeadingPairs>
  <TitlesOfParts>
    <vt:vector size="23" baseType="lpstr">
      <vt:lpstr>Arial</vt:lpstr>
      <vt:lpstr>HPE_Standard_Arial_16x9_v4</vt:lpstr>
      <vt:lpstr>1_HPE_Standard_Arial_16x9_v4</vt:lpstr>
      <vt:lpstr>2_HPE_Standard_Arial_16x9_v4</vt:lpstr>
      <vt:lpstr>3_HPE_Standard_Arial_16x9_v4</vt:lpstr>
      <vt:lpstr>Patent Session Girl Scout IP Patch  Welcome Girl Scouts!</vt:lpstr>
      <vt:lpstr>Welcome Girl Scouts!</vt:lpstr>
      <vt:lpstr>Today we will explore . . . </vt:lpstr>
      <vt:lpstr>What is a patent?</vt:lpstr>
      <vt:lpstr>Patent Overview</vt:lpstr>
      <vt:lpstr>Patents protect different types of inventions</vt:lpstr>
      <vt:lpstr>Patents protect different types of inventions</vt:lpstr>
      <vt:lpstr>Can You Guess What These Patents Protect? </vt:lpstr>
      <vt:lpstr>Who can be an inventor?</vt:lpstr>
      <vt:lpstr>Anyone can be an inventor!</vt:lpstr>
      <vt:lpstr>Juliette Gordon Low, Inventor</vt:lpstr>
      <vt:lpstr>Young Inventors</vt:lpstr>
      <vt:lpstr>What does a patent look like?</vt:lpstr>
      <vt:lpstr>Parts of a Patent</vt:lpstr>
      <vt:lpstr>How to think like an inventor</vt:lpstr>
      <vt:lpstr>Think like an Inventor</vt:lpstr>
      <vt:lpstr>What did you invent?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The Presentation Company</dc:creator>
  <cp:lastModifiedBy>Woods, Ariana</cp:lastModifiedBy>
  <cp:revision>82</cp:revision>
  <dcterms:created xsi:type="dcterms:W3CDTF">2015-06-05T00:45:03Z</dcterms:created>
  <dcterms:modified xsi:type="dcterms:W3CDTF">2016-05-05T16:40:36Z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4828503</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0x0101006C522441E65C9044B27D69F51C76C60E</vt:lpwstr>
  </property>
  <property fmtid="{D5CDD505-2E9C-101B-9397-08002B2CF9AE}" pid="6" name="Order">
    <vt:r8>100</vt:r8>
  </property>
</Properties>
</file>