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5143500" type="screen16x9"/>
  <p:notesSz cx="6858000" cy="9144000"/>
  <p:embeddedFontLst>
    <p:embeddedFont>
      <p:font typeface="Open Sans"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The Patent System and U.S. Economic Growth - </a:t>
            </a:r>
            <a:r>
              <a:rPr lang="en" b="1" i="1">
                <a:solidFill>
                  <a:schemeClr val="dk1"/>
                </a:solidFill>
              </a:rPr>
              <a:t>How has the patent system supported U.S. Economic Growth?</a:t>
            </a:r>
          </a:p>
          <a:p>
            <a:pPr marL="457200" lvl="0" indent="-298450">
              <a:lnSpc>
                <a:spcPct val="115000"/>
              </a:lnSpc>
              <a:spcBef>
                <a:spcPts val="0"/>
              </a:spcBef>
              <a:buClr>
                <a:schemeClr val="dk1"/>
              </a:buClr>
              <a:buSzPct val="100000"/>
              <a:buChar char="●"/>
            </a:pPr>
            <a:r>
              <a:rPr lang="en">
                <a:solidFill>
                  <a:schemeClr val="dk1"/>
                </a:solidFill>
              </a:rPr>
              <a:t>The U.S. patent system stimulated invention and economic growth and quickly became the unrivaled leader of the Industrial Revolution.   </a:t>
            </a:r>
          </a:p>
          <a:p>
            <a:pPr marL="914400" lvl="1" indent="-298450" rtl="0">
              <a:lnSpc>
                <a:spcPct val="115000"/>
              </a:lnSpc>
              <a:spcBef>
                <a:spcPts val="0"/>
              </a:spcBef>
              <a:buClr>
                <a:schemeClr val="dk1"/>
              </a:buClr>
              <a:buSzPct val="100000"/>
              <a:buChar char="○"/>
            </a:pPr>
            <a:r>
              <a:rPr lang="en">
                <a:solidFill>
                  <a:schemeClr val="dk1"/>
                </a:solidFill>
              </a:rPr>
              <a:t>By 1870, the U.S. was patenting more than 5x the number of inventions as Britain, even though their populations were nearly equal in size.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The patent system’s central role in fostering innovation can be seen in the patenting spikes that occurred with every major industrial breakthrough.</a:t>
            </a:r>
          </a:p>
          <a:p>
            <a:pPr marL="914400" lvl="1" indent="-298450">
              <a:spcBef>
                <a:spcPts val="0"/>
              </a:spcBef>
              <a:spcAft>
                <a:spcPts val="600"/>
              </a:spcAft>
              <a:buClr>
                <a:schemeClr val="dk1"/>
              </a:buClr>
              <a:buSzPct val="100000"/>
              <a:buChar char="○"/>
            </a:pPr>
            <a:r>
              <a:rPr lang="en">
                <a:solidFill>
                  <a:schemeClr val="dk1"/>
                </a:solidFill>
              </a:rPr>
              <a:t>1880s - major surge in patenting, with the annual number of new patents issued jumping from 12,000 in the 1870s to ~20,000 in the 1880s.  This patent boom corresponded with rapid advances in the emerging railroad, telegraph, telephone, and electric light and power industries.</a:t>
            </a:r>
          </a:p>
          <a:p>
            <a:pPr marL="914400" lvl="1" indent="-298450">
              <a:lnSpc>
                <a:spcPct val="115000"/>
              </a:lnSpc>
              <a:spcBef>
                <a:spcPts val="0"/>
              </a:spcBef>
              <a:buClr>
                <a:schemeClr val="dk1"/>
              </a:buClr>
              <a:buSzPct val="100000"/>
              <a:buChar char="○"/>
            </a:pPr>
            <a:r>
              <a:rPr lang="en">
                <a:solidFill>
                  <a:schemeClr val="dk1"/>
                </a:solidFill>
              </a:rPr>
              <a:t>1900s -  similarly, during the birth and early-stage growth of the automobile and aircraft industries.  Patents granted at this time doubled from 20,000 per year to 40,000 per year. </a:t>
            </a:r>
          </a:p>
          <a:p>
            <a:pPr marL="914400" lvl="1" indent="-298450">
              <a:lnSpc>
                <a:spcPct val="115000"/>
              </a:lnSpc>
              <a:spcBef>
                <a:spcPts val="0"/>
              </a:spcBef>
              <a:buClr>
                <a:schemeClr val="dk1"/>
              </a:buClr>
              <a:buSzPct val="100000"/>
              <a:buChar char="○"/>
            </a:pPr>
            <a:r>
              <a:rPr lang="en">
                <a:solidFill>
                  <a:schemeClr val="dk1"/>
                </a:solidFill>
              </a:rPr>
              <a:t>1980s - when the personal computer and emerging high-tech industries propelled us toward the age of the Internet. Patenting levels then increased from approximately 80,000 to 100,000 each year.</a:t>
            </a:r>
          </a:p>
          <a:p>
            <a:pPr marL="914400" lvl="1" indent="-298450" rtl="0">
              <a:lnSpc>
                <a:spcPct val="115000"/>
              </a:lnSpc>
              <a:spcBef>
                <a:spcPts val="0"/>
              </a:spcBef>
              <a:buClr>
                <a:schemeClr val="dk1"/>
              </a:buClr>
              <a:buSzPct val="100000"/>
              <a:buChar char="○"/>
            </a:pPr>
            <a:r>
              <a:rPr lang="en">
                <a:solidFill>
                  <a:schemeClr val="dk1"/>
                </a:solidFill>
              </a:rPr>
              <a:t>Today, with the rise of the internet, social media, and smartphones over the last two decades, the number of patent applications filed each year with the USPTO  has surged fourfold. In 2014, the USPTO received 578,802 applications, 300,678 of which received a patent.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 name="Shape 1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a:solidFill>
                  <a:schemeClr val="dk1"/>
                </a:solidFill>
              </a:rPr>
              <a:t>Criteria for Patenting - </a:t>
            </a:r>
            <a:r>
              <a:rPr lang="en" b="1" i="1">
                <a:solidFill>
                  <a:schemeClr val="dk1"/>
                </a:solidFill>
              </a:rPr>
              <a:t>What, Exactly, Can You Patent?</a:t>
            </a:r>
          </a:p>
          <a:p>
            <a:pPr marL="457200" lvl="0" indent="-298450">
              <a:lnSpc>
                <a:spcPct val="115000"/>
              </a:lnSpc>
              <a:spcBef>
                <a:spcPts val="0"/>
              </a:spcBef>
              <a:buClr>
                <a:schemeClr val="dk1"/>
              </a:buClr>
              <a:buSzPct val="100000"/>
              <a:buChar char="●"/>
            </a:pPr>
            <a:r>
              <a:rPr lang="en">
                <a:solidFill>
                  <a:schemeClr val="dk1"/>
                </a:solidFill>
              </a:rPr>
              <a:t>“The Patent Act,” says that a </a:t>
            </a:r>
            <a:r>
              <a:rPr lang="en" u="sng">
                <a:solidFill>
                  <a:schemeClr val="dk1"/>
                </a:solidFill>
              </a:rPr>
              <a:t>machine, manufacture, process, or composition</a:t>
            </a:r>
            <a:r>
              <a:rPr lang="en">
                <a:solidFill>
                  <a:schemeClr val="dk1"/>
                </a:solidFill>
              </a:rPr>
              <a:t> of matter can be patented if it demonstrates the following three characteristics: </a:t>
            </a:r>
          </a:p>
          <a:p>
            <a:pPr marL="914400" lvl="1" indent="-298450">
              <a:lnSpc>
                <a:spcPct val="115000"/>
              </a:lnSpc>
              <a:spcBef>
                <a:spcPts val="0"/>
              </a:spcBef>
              <a:buClr>
                <a:schemeClr val="dk1"/>
              </a:buClr>
              <a:buSzPct val="100000"/>
              <a:buChar char="○"/>
            </a:pPr>
            <a:r>
              <a:rPr lang="en">
                <a:solidFill>
                  <a:schemeClr val="dk1"/>
                </a:solidFill>
              </a:rPr>
              <a:t>Novelty</a:t>
            </a:r>
          </a:p>
          <a:p>
            <a:pPr marL="914400" lvl="1" indent="-298450">
              <a:lnSpc>
                <a:spcPct val="115000"/>
              </a:lnSpc>
              <a:spcBef>
                <a:spcPts val="0"/>
              </a:spcBef>
              <a:buClr>
                <a:schemeClr val="dk1"/>
              </a:buClr>
              <a:buSzPct val="100000"/>
              <a:buChar char="○"/>
            </a:pPr>
            <a:r>
              <a:rPr lang="en">
                <a:solidFill>
                  <a:schemeClr val="dk1"/>
                </a:solidFill>
              </a:rPr>
              <a:t>Non-obviousness, and </a:t>
            </a:r>
          </a:p>
          <a:p>
            <a:pPr marL="914400" lvl="1" indent="-298450" rtl="0">
              <a:lnSpc>
                <a:spcPct val="115000"/>
              </a:lnSpc>
              <a:spcBef>
                <a:spcPts val="0"/>
              </a:spcBef>
              <a:buClr>
                <a:schemeClr val="dk1"/>
              </a:buClr>
              <a:buSzPct val="100000"/>
              <a:buChar char="○"/>
            </a:pPr>
            <a:r>
              <a:rPr lang="en">
                <a:solidFill>
                  <a:schemeClr val="dk1"/>
                </a:solidFill>
              </a:rPr>
              <a:t>Utility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Patentable inventions fall into one of two categories: products or processes.</a:t>
            </a:r>
          </a:p>
          <a:p>
            <a:pPr marL="914400" lvl="1" indent="-298450" rtl="0">
              <a:lnSpc>
                <a:spcPct val="115000"/>
              </a:lnSpc>
              <a:spcBef>
                <a:spcPts val="0"/>
              </a:spcBef>
              <a:buClr>
                <a:schemeClr val="dk1"/>
              </a:buClr>
              <a:buSzPct val="100000"/>
              <a:buChar char="○"/>
            </a:pPr>
            <a:r>
              <a:rPr lang="en">
                <a:solidFill>
                  <a:schemeClr val="dk1"/>
                </a:solidFill>
              </a:rPr>
              <a:t>You cannot patent ideas; the most important reason why one thing is patentable and another is not lies in the difference between ideas and applications.  </a:t>
            </a:r>
          </a:p>
          <a:p>
            <a:pPr marL="914400" lvl="1" indent="-228600" rtl="0">
              <a:lnSpc>
                <a:spcPct val="115000"/>
              </a:lnSpc>
              <a:spcBef>
                <a:spcPts val="0"/>
              </a:spcBef>
              <a:buClr>
                <a:schemeClr val="dk1"/>
              </a:buClr>
              <a:buChar char="○"/>
            </a:pPr>
            <a:r>
              <a:rPr lang="en">
                <a:solidFill>
                  <a:schemeClr val="dk1"/>
                </a:solidFill>
              </a:rPr>
              <a:t>You cannot patent mathematical formulas, a law of nature or a natural phenomena; they all exist independently of human intervention, making this knowledge freely available.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gn="l" rtl="0">
              <a:lnSpc>
                <a:spcPct val="115000"/>
              </a:lnSpc>
              <a:spcBef>
                <a:spcPts val="0"/>
              </a:spcBef>
              <a:spcAft>
                <a:spcPts val="0"/>
              </a:spcAft>
              <a:buNone/>
            </a:pPr>
            <a:r>
              <a:rPr lang="en"/>
              <a:t>NOTE: Example Slide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NOTE: Example Slide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b="1">
                <a:solidFill>
                  <a:schemeClr val="dk1"/>
                </a:solidFill>
              </a:rPr>
              <a:t>Camera phone example:</a:t>
            </a:r>
          </a:p>
          <a:p>
            <a:pPr marL="914400" lvl="1" indent="-298450">
              <a:lnSpc>
                <a:spcPct val="115000"/>
              </a:lnSpc>
              <a:spcBef>
                <a:spcPts val="0"/>
              </a:spcBef>
              <a:buClr>
                <a:schemeClr val="dk1"/>
              </a:buClr>
              <a:buSzPct val="100000"/>
              <a:buChar char="○"/>
            </a:pPr>
            <a:r>
              <a:rPr lang="en">
                <a:solidFill>
                  <a:schemeClr val="dk1"/>
                </a:solidFill>
              </a:rPr>
              <a:t>Inventing the camera phone was not so obvious in meeting the non-obviousness patent requirement.</a:t>
            </a:r>
          </a:p>
          <a:p>
            <a:pPr marL="914400" lvl="1" indent="-298450">
              <a:lnSpc>
                <a:spcPct val="115000"/>
              </a:lnSpc>
              <a:spcBef>
                <a:spcPts val="0"/>
              </a:spcBef>
              <a:buClr>
                <a:schemeClr val="dk1"/>
              </a:buClr>
              <a:buSzPct val="100000"/>
              <a:buChar char="○"/>
            </a:pPr>
            <a:r>
              <a:rPr lang="en">
                <a:solidFill>
                  <a:schemeClr val="dk1"/>
                </a:solidFill>
              </a:rPr>
              <a:t>While composed of well-known and widely-available components, combining the two did satisfy the non-obviousness requirement because it became more than the sum of its parts, and met a large and previously-unfilled need in the marketplace.</a:t>
            </a:r>
          </a:p>
          <a:p>
            <a:pPr marL="914400" lvl="1" indent="-298450" rtl="0">
              <a:lnSpc>
                <a:spcPct val="115000"/>
              </a:lnSpc>
              <a:spcBef>
                <a:spcPts val="0"/>
              </a:spcBef>
              <a:buClr>
                <a:schemeClr val="dk1"/>
              </a:buClr>
              <a:buSzPct val="100000"/>
              <a:buChar char="○"/>
            </a:pPr>
            <a:r>
              <a:rPr lang="en">
                <a:solidFill>
                  <a:schemeClr val="dk1"/>
                </a:solidFill>
              </a:rPr>
              <a:t>This is apparent as we see millions of people who take selfies everyday.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R="0" lvl="0">
              <a:lnSpc>
                <a:spcPct val="115000"/>
              </a:lnSpc>
              <a:spcBef>
                <a:spcPts val="0"/>
              </a:spcBef>
              <a:buClr>
                <a:schemeClr val="dk1"/>
              </a:buClr>
              <a:buSzPct val="100000"/>
              <a:buFont typeface="Arial"/>
              <a:buNone/>
            </a:pPr>
            <a:r>
              <a:rPr lang="en" b="1">
                <a:solidFill>
                  <a:schemeClr val="dk1"/>
                </a:solidFill>
              </a:rPr>
              <a:t>Enforcing Patent Rights - </a:t>
            </a:r>
            <a:r>
              <a:rPr lang="en" b="1" i="1">
                <a:solidFill>
                  <a:schemeClr val="dk1"/>
                </a:solidFill>
              </a:rPr>
              <a:t>How are patent rights protected?</a:t>
            </a:r>
          </a:p>
          <a:p>
            <a:pPr marR="0" lvl="0">
              <a:lnSpc>
                <a:spcPct val="115000"/>
              </a:lnSpc>
              <a:spcBef>
                <a:spcPts val="0"/>
              </a:spcBef>
              <a:buClr>
                <a:schemeClr val="dk1"/>
              </a:buClr>
              <a:buSzPct val="100000"/>
              <a:buFont typeface="Arial"/>
              <a:buNone/>
            </a:pPr>
            <a:r>
              <a:rPr lang="en" b="1" i="1">
                <a:solidFill>
                  <a:schemeClr val="dk1"/>
                </a:solidFill>
              </a:rPr>
              <a:t>	</a:t>
            </a:r>
          </a:p>
          <a:p>
            <a:pPr marR="0" lvl="0" indent="387350">
              <a:lnSpc>
                <a:spcPct val="115000"/>
              </a:lnSpc>
              <a:spcBef>
                <a:spcPts val="0"/>
              </a:spcBef>
              <a:buClr>
                <a:schemeClr val="dk1"/>
              </a:buClr>
              <a:buSzPct val="100000"/>
              <a:buFont typeface="Arial"/>
              <a:buNone/>
            </a:pPr>
            <a:r>
              <a:rPr lang="en" i="1" u="sng">
                <a:solidFill>
                  <a:schemeClr val="dk1"/>
                </a:solidFill>
              </a:rPr>
              <a:t>Patent Law and Enforcement</a:t>
            </a:r>
          </a:p>
          <a:p>
            <a:pPr marL="914400" lvl="0" indent="-298450">
              <a:lnSpc>
                <a:spcPct val="115000"/>
              </a:lnSpc>
              <a:spcBef>
                <a:spcPts val="0"/>
              </a:spcBef>
              <a:buClr>
                <a:schemeClr val="dk1"/>
              </a:buClr>
              <a:buSzPct val="100000"/>
              <a:buChar char="●"/>
            </a:pPr>
            <a:r>
              <a:rPr lang="en">
                <a:solidFill>
                  <a:schemeClr val="dk1"/>
                </a:solidFill>
              </a:rPr>
              <a:t>Patents can be enforced by their owners in U.S. federal courts.  It is up to the owner of the patent, the “patentee,” to enforce it against infringers by filing a civil case in federal court for patent infringement.</a:t>
            </a:r>
          </a:p>
          <a:p>
            <a:pPr marL="914400" lvl="0" indent="-298450">
              <a:lnSpc>
                <a:spcPct val="115000"/>
              </a:lnSpc>
              <a:spcBef>
                <a:spcPts val="0"/>
              </a:spcBef>
              <a:buClr>
                <a:schemeClr val="dk1"/>
              </a:buClr>
              <a:buSzPct val="100000"/>
              <a:buChar char="●"/>
            </a:pPr>
            <a:r>
              <a:rPr lang="en">
                <a:solidFill>
                  <a:schemeClr val="dk1"/>
                </a:solidFill>
              </a:rPr>
              <a:t>Patent infringement occurs regardless of the infringer’s lack of knowledge of the patent or their intent to infringe it.</a:t>
            </a:r>
          </a:p>
          <a:p>
            <a:pPr marL="914400" lvl="0" indent="-298450" rtl="0">
              <a:lnSpc>
                <a:spcPct val="115000"/>
              </a:lnSpc>
              <a:spcBef>
                <a:spcPts val="0"/>
              </a:spcBef>
              <a:buClr>
                <a:schemeClr val="dk1"/>
              </a:buClr>
              <a:buSzPct val="100000"/>
              <a:buChar char="●"/>
            </a:pPr>
            <a:r>
              <a:rPr lang="en">
                <a:solidFill>
                  <a:schemeClr val="dk1"/>
                </a:solidFill>
              </a:rPr>
              <a:t>In modern times, patent enforcement has become a long and very expensive process.  Patent litigation serves a vital function in society by settling the validity and disputed ownership of patent rights so these can be commercialized into new products, services, and medical treatments.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a:solidFill>
                  <a:schemeClr val="dk1"/>
                </a:solidFill>
              </a:rPr>
              <a:t>	</a:t>
            </a:r>
            <a:r>
              <a:rPr lang="en" i="1" u="sng">
                <a:solidFill>
                  <a:schemeClr val="dk1"/>
                </a:solidFill>
              </a:rPr>
              <a:t>Patent Infringement</a:t>
            </a:r>
          </a:p>
          <a:p>
            <a:pPr marL="914400" lvl="0" indent="-298450">
              <a:lnSpc>
                <a:spcPct val="115000"/>
              </a:lnSpc>
              <a:spcBef>
                <a:spcPts val="0"/>
              </a:spcBef>
              <a:buClr>
                <a:schemeClr val="dk1"/>
              </a:buClr>
              <a:buSzPct val="100000"/>
              <a:buChar char="●"/>
            </a:pPr>
            <a:r>
              <a:rPr lang="en">
                <a:solidFill>
                  <a:schemeClr val="dk1"/>
                </a:solidFill>
              </a:rPr>
              <a:t>If the patentee believes their patent is being infringed, they should first hire a patent trial lawyer; the lawyer will evaluate the patent and the accused device or process to provide a legal opinion about whether or not an infringement exists.</a:t>
            </a:r>
          </a:p>
          <a:p>
            <a:pPr marL="914400" lvl="0" indent="-298450">
              <a:lnSpc>
                <a:spcPct val="115000"/>
              </a:lnSpc>
              <a:spcBef>
                <a:spcPts val="0"/>
              </a:spcBef>
              <a:buClr>
                <a:schemeClr val="dk1"/>
              </a:buClr>
              <a:buSzPct val="100000"/>
              <a:buChar char="●"/>
            </a:pPr>
            <a:r>
              <a:rPr lang="en">
                <a:solidFill>
                  <a:schemeClr val="dk1"/>
                </a:solidFill>
              </a:rPr>
              <a:t>If infringement is found, options for pursuing a patent infringement claim include:</a:t>
            </a:r>
          </a:p>
          <a:p>
            <a:pPr marL="1371600" lvl="1" indent="-298450">
              <a:lnSpc>
                <a:spcPct val="115000"/>
              </a:lnSpc>
              <a:spcBef>
                <a:spcPts val="0"/>
              </a:spcBef>
              <a:buClr>
                <a:schemeClr val="dk1"/>
              </a:buClr>
              <a:buSzPct val="100000"/>
              <a:buChar char="○"/>
            </a:pPr>
            <a:r>
              <a:rPr lang="en">
                <a:solidFill>
                  <a:schemeClr val="dk1"/>
                </a:solidFill>
              </a:rPr>
              <a:t>Demand that the alleged infringer stop infringing and pay damages for past infringement.</a:t>
            </a:r>
          </a:p>
          <a:p>
            <a:pPr marL="1371600" lvl="1" indent="-298450">
              <a:lnSpc>
                <a:spcPct val="115000"/>
              </a:lnSpc>
              <a:spcBef>
                <a:spcPts val="0"/>
              </a:spcBef>
              <a:buClr>
                <a:schemeClr val="dk1"/>
              </a:buClr>
              <a:buSzPct val="100000"/>
              <a:buChar char="○"/>
            </a:pPr>
            <a:r>
              <a:rPr lang="en">
                <a:solidFill>
                  <a:schemeClr val="dk1"/>
                </a:solidFill>
              </a:rPr>
              <a:t>Offer the alleged infringer a license to practice your invention for money, called “royalty.”</a:t>
            </a:r>
          </a:p>
          <a:p>
            <a:pPr marL="1371600" lvl="1" indent="-298450">
              <a:lnSpc>
                <a:spcPct val="115000"/>
              </a:lnSpc>
              <a:spcBef>
                <a:spcPts val="0"/>
              </a:spcBef>
              <a:buClr>
                <a:schemeClr val="dk1"/>
              </a:buClr>
              <a:buSzPct val="100000"/>
              <a:buChar char="○"/>
            </a:pPr>
            <a:r>
              <a:rPr lang="en">
                <a:solidFill>
                  <a:schemeClr val="dk1"/>
                </a:solidFill>
              </a:rPr>
              <a:t>Ignore the infringement, or postpone any action for a time.</a:t>
            </a:r>
          </a:p>
          <a:p>
            <a:pPr marL="1371600" lvl="1" indent="-298450" rtl="0">
              <a:lnSpc>
                <a:spcPct val="115000"/>
              </a:lnSpc>
              <a:spcBef>
                <a:spcPts val="0"/>
              </a:spcBef>
              <a:buClr>
                <a:schemeClr val="dk1"/>
              </a:buClr>
              <a:buSzPct val="100000"/>
              <a:buChar char="○"/>
            </a:pPr>
            <a:r>
              <a:rPr lang="en">
                <a:solidFill>
                  <a:schemeClr val="dk1"/>
                </a:solidFill>
              </a:rPr>
              <a:t>File a patent infringement lawsuit in federal court against the alleged infringer.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i="1">
                <a:solidFill>
                  <a:schemeClr val="dk1"/>
                </a:solidFill>
              </a:rPr>
              <a:t>The legal foundation for U.S. intellectual property rights was laid by the Founders in 1787, in the very first Article of the U.S. Constitution, which outlined the precepts of our democratic society.</a:t>
            </a:r>
          </a:p>
          <a:p>
            <a:pPr lvl="0" rtl="0">
              <a:lnSpc>
                <a:spcPct val="115000"/>
              </a:lnSpc>
              <a:spcBef>
                <a:spcPts val="0"/>
              </a:spcBef>
              <a:buClr>
                <a:schemeClr val="dk1"/>
              </a:buClr>
              <a:buSzPct val="100000"/>
              <a:buFont typeface="Arial"/>
              <a:buNone/>
            </a:pPr>
            <a:r>
              <a:rPr lang="en" i="1">
                <a:solidFill>
                  <a:schemeClr val="dk1"/>
                </a:solidFill>
              </a:rPr>
              <a:t>In Article 1, Section 8, Clause 8 of the Constitution, Congress was given the authority to   “promote the progress of Science and useful Arts, by securing for limited times to authors and inventors the exclusive right to their respective writings and discoveries”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a:solidFill>
                  <a:schemeClr val="dk1"/>
                </a:solidFill>
              </a:rPr>
              <a:t>Intellectual Property (IP) rights are vital to a nation's economic survival; IP comprises an astonishing 38 percent of total U.S. GDP today, and represents 80 percent of the market value of all publicly traded companies in the U.S.  As a result, any young person today who does not understand the basics of intellectual property--and its value and role in science, business, and arts professions--will find him or herself at a distinct disadvantage in the world of tomorrow.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Over the last 40 years, intellectual property has grown from an arcane, narrowly-specialized legal field into a major force in American social and economic life.</a:t>
            </a:r>
          </a:p>
          <a:p>
            <a:pPr marL="457200" lvl="0" indent="-298450">
              <a:lnSpc>
                <a:spcPct val="115000"/>
              </a:lnSpc>
              <a:spcBef>
                <a:spcPts val="0"/>
              </a:spcBef>
              <a:buClr>
                <a:schemeClr val="dk1"/>
              </a:buClr>
              <a:buSzPct val="100000"/>
              <a:buChar char="●"/>
            </a:pPr>
            <a:r>
              <a:rPr lang="en">
                <a:solidFill>
                  <a:schemeClr val="dk1"/>
                </a:solidFill>
              </a:rPr>
              <a:t>Intellectual property is now the chief engine of wealth creation and economic growth in the world. </a:t>
            </a:r>
          </a:p>
          <a:p>
            <a:pPr marL="457200" lvl="0" indent="-298450" rtl="0">
              <a:lnSpc>
                <a:spcPct val="115000"/>
              </a:lnSpc>
              <a:spcBef>
                <a:spcPts val="0"/>
              </a:spcBef>
              <a:buClr>
                <a:schemeClr val="dk1"/>
              </a:buClr>
              <a:buSzPct val="100000"/>
              <a:buChar char="●"/>
            </a:pPr>
            <a:r>
              <a:rPr lang="en">
                <a:solidFill>
                  <a:schemeClr val="dk1"/>
                </a:solidFill>
              </a:rPr>
              <a:t>America’s patent system helped create the most successful economy on the face of the earth.  The Founders designed the world’s first democratized intellectual property system, precisely because they believed in the ingenuity of the common citizen.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rtl="0">
              <a:lnSpc>
                <a:spcPct val="115000"/>
              </a:lnSpc>
              <a:spcBef>
                <a:spcPts val="0"/>
              </a:spcBef>
              <a:buClr>
                <a:schemeClr val="dk1"/>
              </a:buClr>
              <a:buSzPct val="100000"/>
              <a:buChar char="●"/>
            </a:pPr>
            <a:r>
              <a:rPr lang="en" u="sng">
                <a:solidFill>
                  <a:schemeClr val="dk1"/>
                </a:solidFill>
              </a:rPr>
              <a:t>Patents</a:t>
            </a:r>
            <a:r>
              <a:rPr lang="en">
                <a:solidFill>
                  <a:schemeClr val="dk1"/>
                </a:solidFill>
              </a:rPr>
              <a:t>: </a:t>
            </a:r>
            <a:r>
              <a:rPr lang="en" i="1">
                <a:solidFill>
                  <a:schemeClr val="dk1"/>
                </a:solidFill>
              </a:rPr>
              <a:t>A patent is an intellectual property right granted by the government of a nation to an inventor that gives him or her the exclusive right to the invention for up to 20 years, in exchange for disclosing the details of the new technology to society for its ultimate benefit.</a:t>
            </a:r>
          </a:p>
          <a:p>
            <a:pPr lvl="0" rtl="0">
              <a:lnSpc>
                <a:spcPct val="115000"/>
              </a:lnSpc>
              <a:spcBef>
                <a:spcPts val="0"/>
              </a:spcBef>
              <a:buNone/>
            </a:pPr>
            <a:endParaRPr i="1">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u="sng">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Copyright</a:t>
            </a:r>
            <a:r>
              <a:rPr lang="en">
                <a:solidFill>
                  <a:schemeClr val="dk1"/>
                </a:solidFill>
              </a:rPr>
              <a:t>: </a:t>
            </a:r>
            <a:r>
              <a:rPr lang="en" i="1">
                <a:solidFill>
                  <a:schemeClr val="dk1"/>
                </a:solidFill>
              </a:rPr>
              <a:t>A copyright is an intellectual property right granted by a government to the author of an original literary, dramatic, musical, artistic, or other eligible creative work.  It gives the creator  the exclusive right for a limited time to control how the work is published, reproduced, performed, or displayed.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6985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Trademarks</a:t>
            </a:r>
            <a:r>
              <a:rPr lang="en">
                <a:solidFill>
                  <a:schemeClr val="dk1"/>
                </a:solidFill>
              </a:rPr>
              <a:t>: </a:t>
            </a:r>
            <a:r>
              <a:rPr lang="en" i="1">
                <a:solidFill>
                  <a:schemeClr val="dk1"/>
                </a:solidFill>
              </a:rPr>
              <a:t>A trademark is an intellectual property right granted by a government to an individual, business, or legal entity that creates and uses a distinctive word, name, symbol, or device to distinguish its products or services from those from any other entity in the marketplace.</a:t>
            </a:r>
          </a:p>
          <a:p>
            <a:pPr lvl="0" rtl="0">
              <a:lnSpc>
                <a:spcPct val="115000"/>
              </a:lnSpc>
              <a:spcBef>
                <a:spcPts val="0"/>
              </a:spcBef>
              <a:buNone/>
            </a:pPr>
            <a:endParaRPr i="1">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endParaRPr>
              <a:solidFill>
                <a:schemeClr val="dk1"/>
              </a:solidFill>
            </a:endParaRPr>
          </a:p>
          <a:p>
            <a:pPr marL="457200" lvl="0" indent="-298450" rtl="0">
              <a:lnSpc>
                <a:spcPct val="115000"/>
              </a:lnSpc>
              <a:spcBef>
                <a:spcPts val="0"/>
              </a:spcBef>
              <a:buClr>
                <a:schemeClr val="dk1"/>
              </a:buClr>
              <a:buSzPct val="100000"/>
              <a:buChar char="●"/>
            </a:pPr>
            <a:r>
              <a:rPr lang="en" u="sng">
                <a:solidFill>
                  <a:schemeClr val="dk1"/>
                </a:solidFill>
              </a:rPr>
              <a:t>Trade Secrets:</a:t>
            </a:r>
            <a:r>
              <a:rPr lang="en">
                <a:solidFill>
                  <a:schemeClr val="dk1"/>
                </a:solidFill>
              </a:rPr>
              <a:t> </a:t>
            </a:r>
            <a:r>
              <a:rPr lang="en" i="1">
                <a:solidFill>
                  <a:schemeClr val="dk1"/>
                </a:solidFill>
              </a:rPr>
              <a:t>Trade secret law is a source of protection for intellectual property that serves as an alternative to patent or trademark law; requiring that the intellectual property not be publicly disclosed.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The History of Patents - </a:t>
            </a:r>
            <a:r>
              <a:rPr lang="en" b="1" i="1">
                <a:solidFill>
                  <a:schemeClr val="dk1"/>
                </a:solidFill>
              </a:rPr>
              <a:t>What are the origins of the patent system?</a:t>
            </a:r>
          </a:p>
          <a:p>
            <a:pPr marL="457200" lvl="0" indent="-298450">
              <a:lnSpc>
                <a:spcPct val="115000"/>
              </a:lnSpc>
              <a:spcBef>
                <a:spcPts val="0"/>
              </a:spcBef>
              <a:buClr>
                <a:schemeClr val="dk1"/>
              </a:buClr>
              <a:buSzPct val="100000"/>
              <a:buChar char="●"/>
            </a:pPr>
            <a:r>
              <a:rPr lang="en">
                <a:solidFill>
                  <a:schemeClr val="dk1"/>
                </a:solidFill>
              </a:rPr>
              <a:t>Patent-like incentives first appeared in ancient Greece in 500 BC, and continued to spread throughout Europe through the 1700s. Early patent systems reinforced the wealth of elites instead of the welfare and productive capacity of the whole of society. </a:t>
            </a:r>
          </a:p>
          <a:p>
            <a:pPr marL="914400" lvl="1" indent="-298450" rtl="0">
              <a:lnSpc>
                <a:spcPct val="115000"/>
              </a:lnSpc>
              <a:spcBef>
                <a:spcPts val="0"/>
              </a:spcBef>
              <a:buClr>
                <a:schemeClr val="dk1"/>
              </a:buClr>
              <a:buSzPct val="100000"/>
              <a:buChar char="○"/>
            </a:pPr>
            <a:r>
              <a:rPr lang="en">
                <a:solidFill>
                  <a:schemeClr val="dk1"/>
                </a:solidFill>
              </a:rPr>
              <a:t>British patent application fees, for example, were more than 11 times the per capita income of the average citizen. This restricted innovation to a small sector of the population.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lnSpc>
                <a:spcPct val="115000"/>
              </a:lnSpc>
              <a:spcBef>
                <a:spcPts val="0"/>
              </a:spcBef>
              <a:buClr>
                <a:schemeClr val="dk1"/>
              </a:buClr>
              <a:buSzPct val="100000"/>
              <a:buFont typeface="Arial"/>
              <a:buNone/>
            </a:pPr>
            <a:r>
              <a:rPr lang="en" b="1">
                <a:solidFill>
                  <a:schemeClr val="dk1"/>
                </a:solidFill>
              </a:rPr>
              <a:t>Foundations of Patent Protection - </a:t>
            </a:r>
            <a:r>
              <a:rPr lang="en" b="1" i="1">
                <a:solidFill>
                  <a:schemeClr val="dk1"/>
                </a:solidFill>
              </a:rPr>
              <a:t>What is the rationale for issuing a patent?</a:t>
            </a:r>
          </a:p>
          <a:p>
            <a:pPr marL="457200" lvl="0" indent="-298450">
              <a:lnSpc>
                <a:spcPct val="115000"/>
              </a:lnSpc>
              <a:spcBef>
                <a:spcPts val="0"/>
              </a:spcBef>
              <a:buClr>
                <a:schemeClr val="dk1"/>
              </a:buClr>
              <a:buSzPct val="100000"/>
              <a:buChar char="●"/>
            </a:pPr>
            <a:r>
              <a:rPr lang="en">
                <a:solidFill>
                  <a:schemeClr val="dk1"/>
                </a:solidFill>
              </a:rPr>
              <a:t>As the first country in the world to incorporate intellectual property rights in its national constitution, America’s founders viewed intellectual property rights as vital to the nation’s economic survival. </a:t>
            </a:r>
          </a:p>
          <a:p>
            <a:pPr marL="914400" lvl="1" indent="-298450" rtl="0">
              <a:lnSpc>
                <a:spcPct val="115000"/>
              </a:lnSpc>
              <a:spcBef>
                <a:spcPts val="0"/>
              </a:spcBef>
              <a:buClr>
                <a:schemeClr val="dk1"/>
              </a:buClr>
              <a:buSzPct val="100000"/>
              <a:buChar char="○"/>
            </a:pPr>
            <a:r>
              <a:rPr lang="en">
                <a:solidFill>
                  <a:schemeClr val="dk1"/>
                </a:solidFill>
              </a:rPr>
              <a:t>They consciously designed a patent system that would do what no patent system had ever done before — </a:t>
            </a:r>
            <a:r>
              <a:rPr lang="en" b="1">
                <a:solidFill>
                  <a:schemeClr val="dk1"/>
                </a:solidFill>
              </a:rPr>
              <a:t>stimulate the inventive genius and entrepreneurial energy of the common man</a:t>
            </a:r>
            <a:r>
              <a:rPr lang="en">
                <a:solidFill>
                  <a:schemeClr val="dk1"/>
                </a:solidFill>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98450">
              <a:lnSpc>
                <a:spcPct val="115000"/>
              </a:lnSpc>
              <a:spcBef>
                <a:spcPts val="0"/>
              </a:spcBef>
              <a:buClr>
                <a:schemeClr val="dk1"/>
              </a:buClr>
              <a:buSzPct val="100000"/>
              <a:buChar char="●"/>
            </a:pPr>
            <a:r>
              <a:rPr lang="en">
                <a:solidFill>
                  <a:schemeClr val="dk1"/>
                </a:solidFill>
              </a:rPr>
              <a:t>Today’s U.S.patent system satisfies two broad goals:</a:t>
            </a:r>
          </a:p>
          <a:p>
            <a:pPr marL="914400" lvl="1" indent="-298450">
              <a:lnSpc>
                <a:spcPct val="115000"/>
              </a:lnSpc>
              <a:spcBef>
                <a:spcPts val="0"/>
              </a:spcBef>
              <a:buClr>
                <a:schemeClr val="dk1"/>
              </a:buClr>
              <a:buSzPct val="100000"/>
              <a:buChar char="○"/>
            </a:pPr>
            <a:r>
              <a:rPr lang="en" u="sng">
                <a:solidFill>
                  <a:schemeClr val="dk1"/>
                </a:solidFill>
              </a:rPr>
              <a:t>Stimulates invention</a:t>
            </a:r>
            <a:r>
              <a:rPr lang="en">
                <a:solidFill>
                  <a:schemeClr val="dk1"/>
                </a:solidFill>
              </a:rPr>
              <a:t>: The inherent property rights of inventors and authors to their creations are protected, thereby helping to ensure that the wellsprings of creation and productivity do not dry up for lack of incentive.</a:t>
            </a:r>
          </a:p>
          <a:p>
            <a:pPr marL="914400" lvl="1" indent="-298450" rtl="0">
              <a:lnSpc>
                <a:spcPct val="115000"/>
              </a:lnSpc>
              <a:spcBef>
                <a:spcPts val="0"/>
              </a:spcBef>
              <a:buClr>
                <a:schemeClr val="dk1"/>
              </a:buClr>
              <a:buSzPct val="100000"/>
              <a:buChar char="○"/>
            </a:pPr>
            <a:r>
              <a:rPr lang="en" u="sng">
                <a:solidFill>
                  <a:schemeClr val="dk1"/>
                </a:solidFill>
              </a:rPr>
              <a:t>Is an effective tool for knowledge sharing</a:t>
            </a:r>
            <a:r>
              <a:rPr lang="en">
                <a:solidFill>
                  <a:schemeClr val="dk1"/>
                </a:solidFill>
              </a:rPr>
              <a:t>: The benefits derived from these inventions and creations are ultimately harnessed to the public good through disclosure, thus promoting the progress of the nation and “the general welfare” of its citizens.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53"/>
        <p:cNvGrpSpPr/>
        <p:nvPr/>
      </p:nvGrpSpPr>
      <p:grpSpPr>
        <a:xfrm>
          <a:off x="0" y="0"/>
          <a:ext cx="0" cy="0"/>
          <a:chOff x="0" y="0"/>
          <a:chExt cx="0" cy="0"/>
        </a:xfrm>
      </p:grpSpPr>
      <p:pic>
        <p:nvPicPr>
          <p:cNvPr id="54" name="Shape 54" descr="book-cover7 (1).png"/>
          <p:cNvPicPr preferRelativeResize="0"/>
          <p:nvPr/>
        </p:nvPicPr>
        <p:blipFill>
          <a:blip r:embed="rId3">
            <a:alphaModFix amt="11000"/>
          </a:blip>
          <a:stretch>
            <a:fillRect/>
          </a:stretch>
        </p:blipFill>
        <p:spPr>
          <a:xfrm>
            <a:off x="-1480272" y="-9508722"/>
            <a:ext cx="11954096" cy="19127244"/>
          </a:xfrm>
          <a:prstGeom prst="rect">
            <a:avLst/>
          </a:prstGeom>
          <a:noFill/>
          <a:ln>
            <a:noFill/>
          </a:ln>
        </p:spPr>
      </p:pic>
      <p:sp>
        <p:nvSpPr>
          <p:cNvPr id="55" name="Shape 55"/>
          <p:cNvSpPr txBox="1"/>
          <p:nvPr/>
        </p:nvSpPr>
        <p:spPr>
          <a:xfrm>
            <a:off x="419250" y="1428600"/>
            <a:ext cx="8305500" cy="976500"/>
          </a:xfrm>
          <a:prstGeom prst="rect">
            <a:avLst/>
          </a:prstGeom>
          <a:noFill/>
          <a:ln>
            <a:noFill/>
          </a:ln>
        </p:spPr>
        <p:txBody>
          <a:bodyPr lIns="91425" tIns="91425" rIns="91425" bIns="91425" anchor="b" anchorCtr="0">
            <a:noAutofit/>
          </a:bodyPr>
          <a:lstStyle/>
          <a:p>
            <a:pPr lvl="0" algn="ctr" rtl="0">
              <a:lnSpc>
                <a:spcPct val="115000"/>
              </a:lnSpc>
              <a:spcBef>
                <a:spcPts val="0"/>
              </a:spcBef>
              <a:buNone/>
            </a:pPr>
            <a:r>
              <a:rPr lang="en" sz="4800" b="1">
                <a:solidFill>
                  <a:srgbClr val="E28F38"/>
                </a:solidFill>
                <a:latin typeface="Open Sans"/>
                <a:ea typeface="Open Sans"/>
                <a:cs typeface="Open Sans"/>
                <a:sym typeface="Open Sans"/>
              </a:rPr>
              <a:t>Intellectual</a:t>
            </a:r>
            <a:r>
              <a:rPr lang="en" sz="4800" b="1">
                <a:solidFill>
                  <a:srgbClr val="000000"/>
                </a:solidFill>
                <a:latin typeface="Open Sans"/>
                <a:ea typeface="Open Sans"/>
                <a:cs typeface="Open Sans"/>
                <a:sym typeface="Open Sans"/>
              </a:rPr>
              <a:t> </a:t>
            </a:r>
            <a:r>
              <a:rPr lang="en" sz="4800" b="1">
                <a:solidFill>
                  <a:srgbClr val="E28F38"/>
                </a:solidFill>
                <a:latin typeface="Open Sans"/>
                <a:ea typeface="Open Sans"/>
                <a:cs typeface="Open Sans"/>
                <a:sym typeface="Open Sans"/>
              </a:rPr>
              <a:t>Property </a:t>
            </a:r>
          </a:p>
        </p:txBody>
      </p:sp>
      <p:sp>
        <p:nvSpPr>
          <p:cNvPr id="56" name="Shape 56"/>
          <p:cNvSpPr txBox="1"/>
          <p:nvPr/>
        </p:nvSpPr>
        <p:spPr>
          <a:xfrm>
            <a:off x="710700" y="3094325"/>
            <a:ext cx="7722600" cy="13071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000" i="1">
                <a:solidFill>
                  <a:srgbClr val="EEEEEE"/>
                </a:solidFill>
                <a:latin typeface="Open Sans"/>
                <a:ea typeface="Open Sans"/>
                <a:cs typeface="Open Sans"/>
                <a:sym typeface="Open Sans"/>
              </a:rPr>
              <a:t>Supporting Inventors, </a:t>
            </a:r>
          </a:p>
          <a:p>
            <a:pPr lvl="0" algn="ctr" rtl="0">
              <a:lnSpc>
                <a:spcPct val="115000"/>
              </a:lnSpc>
              <a:spcBef>
                <a:spcPts val="0"/>
              </a:spcBef>
              <a:buNone/>
            </a:pPr>
            <a:r>
              <a:rPr lang="en" sz="3000" i="1">
                <a:solidFill>
                  <a:srgbClr val="EEEEEE"/>
                </a:solidFill>
                <a:latin typeface="Open Sans"/>
                <a:ea typeface="Open Sans"/>
                <a:cs typeface="Open Sans"/>
                <a:sym typeface="Open Sans"/>
              </a:rPr>
              <a:t>Entrepreneurs, &amp; Creators</a:t>
            </a:r>
          </a:p>
        </p:txBody>
      </p:sp>
      <p:sp>
        <p:nvSpPr>
          <p:cNvPr id="57" name="Shape 57"/>
          <p:cNvSpPr txBox="1"/>
          <p:nvPr/>
        </p:nvSpPr>
        <p:spPr>
          <a:xfrm>
            <a:off x="135750" y="2109775"/>
            <a:ext cx="8872500" cy="824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4800" b="1">
                <a:solidFill>
                  <a:srgbClr val="FFD600"/>
                </a:solidFill>
                <a:latin typeface="Open Sans"/>
                <a:ea typeface="Open Sans"/>
                <a:cs typeface="Open Sans"/>
                <a:sym typeface="Open Sans"/>
              </a:rPr>
              <a:t>In The New Economy: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36"/>
        <p:cNvGrpSpPr/>
        <p:nvPr/>
      </p:nvGrpSpPr>
      <p:grpSpPr>
        <a:xfrm>
          <a:off x="0" y="0"/>
          <a:ext cx="0" cy="0"/>
          <a:chOff x="0" y="0"/>
          <a:chExt cx="0" cy="0"/>
        </a:xfrm>
      </p:grpSpPr>
      <p:pic>
        <p:nvPicPr>
          <p:cNvPr id="137" name="Shape 137"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38" name="Shape 138"/>
          <p:cNvSpPr txBox="1"/>
          <p:nvPr/>
        </p:nvSpPr>
        <p:spPr>
          <a:xfrm>
            <a:off x="75" y="1799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FFD600"/>
                </a:solidFill>
                <a:latin typeface="Open Sans"/>
                <a:ea typeface="Open Sans"/>
                <a:cs typeface="Open Sans"/>
                <a:sym typeface="Open Sans"/>
              </a:rPr>
              <a:t>How Has The Patent System Supported U.S. Economic Growth?</a:t>
            </a:r>
          </a:p>
        </p:txBody>
      </p:sp>
      <p:pic>
        <p:nvPicPr>
          <p:cNvPr id="139" name="Shape 139" descr="Screen Shot 2016-11-14 at 10.13.57 AM.png"/>
          <p:cNvPicPr preferRelativeResize="0"/>
          <p:nvPr/>
        </p:nvPicPr>
        <p:blipFill rotWithShape="1">
          <a:blip r:embed="rId4">
            <a:alphaModFix/>
          </a:blip>
          <a:srcRect l="19527" t="27556" r="1157" b="10836"/>
          <a:stretch/>
        </p:blipFill>
        <p:spPr>
          <a:xfrm>
            <a:off x="1308500" y="1444625"/>
            <a:ext cx="6527001" cy="3168650"/>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43"/>
        <p:cNvGrpSpPr/>
        <p:nvPr/>
      </p:nvGrpSpPr>
      <p:grpSpPr>
        <a:xfrm>
          <a:off x="0" y="0"/>
          <a:ext cx="0" cy="0"/>
          <a:chOff x="0" y="0"/>
          <a:chExt cx="0" cy="0"/>
        </a:xfrm>
      </p:grpSpPr>
      <p:pic>
        <p:nvPicPr>
          <p:cNvPr id="144" name="Shape 144"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cxnSp>
        <p:nvCxnSpPr>
          <p:cNvPr id="145" name="Shape 145"/>
          <p:cNvCxnSpPr/>
          <p:nvPr/>
        </p:nvCxnSpPr>
        <p:spPr>
          <a:xfrm rot="10800000" flipH="1">
            <a:off x="7609250" y="627750"/>
            <a:ext cx="1149300" cy="1108500"/>
          </a:xfrm>
          <a:prstGeom prst="straightConnector1">
            <a:avLst/>
          </a:prstGeom>
          <a:noFill/>
          <a:ln w="114300" cap="flat" cmpd="sng">
            <a:solidFill>
              <a:srgbClr val="66CCCC"/>
            </a:solidFill>
            <a:prstDash val="solid"/>
            <a:round/>
            <a:headEnd type="none" w="lg" len="lg"/>
            <a:tailEnd type="triangle" w="lg" len="lg"/>
          </a:ln>
        </p:spPr>
      </p:cxnSp>
      <p:sp>
        <p:nvSpPr>
          <p:cNvPr id="146" name="Shape 146"/>
          <p:cNvSpPr/>
          <p:nvPr/>
        </p:nvSpPr>
        <p:spPr>
          <a:xfrm>
            <a:off x="792175" y="1799875"/>
            <a:ext cx="7017900" cy="2376500"/>
          </a:xfrm>
          <a:custGeom>
            <a:avLst/>
            <a:gdLst/>
            <a:ahLst/>
            <a:cxnLst/>
            <a:rect l="0" t="0" r="0" b="0"/>
            <a:pathLst>
              <a:path w="280716" h="95060" extrusionOk="0">
                <a:moveTo>
                  <a:pt x="0" y="95060"/>
                </a:moveTo>
                <a:lnTo>
                  <a:pt x="108895" y="74084"/>
                </a:lnTo>
                <a:lnTo>
                  <a:pt x="186549" y="37488"/>
                </a:lnTo>
                <a:lnTo>
                  <a:pt x="279378" y="446"/>
                </a:lnTo>
                <a:lnTo>
                  <a:pt x="280716" y="0"/>
                </a:lnTo>
              </a:path>
            </a:pathLst>
          </a:custGeom>
          <a:noFill/>
          <a:ln w="114300" cap="flat" cmpd="sng">
            <a:solidFill>
              <a:srgbClr val="66CCCC"/>
            </a:solidFill>
            <a:prstDash val="solid"/>
            <a:round/>
            <a:headEnd type="none" w="lg" len="lg"/>
            <a:tailEnd type="none" w="lg" len="lg"/>
          </a:ln>
        </p:spPr>
      </p:sp>
      <p:sp>
        <p:nvSpPr>
          <p:cNvPr id="147" name="Shape 147"/>
          <p:cNvSpPr txBox="1"/>
          <p:nvPr/>
        </p:nvSpPr>
        <p:spPr>
          <a:xfrm>
            <a:off x="0" y="179950"/>
            <a:ext cx="9144000" cy="758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FFD600"/>
                </a:solidFill>
                <a:latin typeface="Open Sans"/>
                <a:ea typeface="Open Sans"/>
                <a:cs typeface="Open Sans"/>
                <a:sym typeface="Open Sans"/>
              </a:rPr>
              <a:t>Fostering Innovation</a:t>
            </a:r>
          </a:p>
        </p:txBody>
      </p:sp>
      <p:sp>
        <p:nvSpPr>
          <p:cNvPr id="148" name="Shape 148"/>
          <p:cNvSpPr/>
          <p:nvPr/>
        </p:nvSpPr>
        <p:spPr>
          <a:xfrm>
            <a:off x="373462" y="3239875"/>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latin typeface="Open Sans"/>
              <a:ea typeface="Open Sans"/>
              <a:cs typeface="Open Sans"/>
              <a:sym typeface="Open Sans"/>
            </a:endParaRPr>
          </a:p>
        </p:txBody>
      </p:sp>
      <p:sp>
        <p:nvSpPr>
          <p:cNvPr id="149" name="Shape 149"/>
          <p:cNvSpPr/>
          <p:nvPr/>
        </p:nvSpPr>
        <p:spPr>
          <a:xfrm>
            <a:off x="2496547" y="2941825"/>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latin typeface="Open Sans"/>
              <a:ea typeface="Open Sans"/>
              <a:cs typeface="Open Sans"/>
              <a:sym typeface="Open Sans"/>
            </a:endParaRPr>
          </a:p>
        </p:txBody>
      </p:sp>
      <p:sp>
        <p:nvSpPr>
          <p:cNvPr id="150" name="Shape 150"/>
          <p:cNvSpPr/>
          <p:nvPr/>
        </p:nvSpPr>
        <p:spPr>
          <a:xfrm>
            <a:off x="4628808" y="2082000"/>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latin typeface="Open Sans"/>
              <a:ea typeface="Open Sans"/>
              <a:cs typeface="Open Sans"/>
              <a:sym typeface="Open Sans"/>
            </a:endParaRPr>
          </a:p>
        </p:txBody>
      </p:sp>
      <p:sp>
        <p:nvSpPr>
          <p:cNvPr id="151" name="Shape 151"/>
          <p:cNvSpPr/>
          <p:nvPr/>
        </p:nvSpPr>
        <p:spPr>
          <a:xfrm>
            <a:off x="6648058" y="1242853"/>
            <a:ext cx="1441800" cy="1436700"/>
          </a:xfrm>
          <a:prstGeom prst="ellipse">
            <a:avLst/>
          </a:prstGeom>
          <a:solidFill>
            <a:srgbClr val="E28F38"/>
          </a:solidFill>
          <a:ln w="381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b="1">
              <a:latin typeface="Open Sans"/>
              <a:ea typeface="Open Sans"/>
              <a:cs typeface="Open Sans"/>
              <a:sym typeface="Open Sans"/>
            </a:endParaRPr>
          </a:p>
        </p:txBody>
      </p:sp>
      <p:sp>
        <p:nvSpPr>
          <p:cNvPr id="152" name="Shape 152"/>
          <p:cNvSpPr txBox="1"/>
          <p:nvPr/>
        </p:nvSpPr>
        <p:spPr>
          <a:xfrm>
            <a:off x="452950" y="3385525"/>
            <a:ext cx="1282800" cy="993000"/>
          </a:xfrm>
          <a:prstGeom prst="rect">
            <a:avLst/>
          </a:prstGeom>
          <a:noFill/>
          <a:ln>
            <a:noFill/>
          </a:ln>
        </p:spPr>
        <p:txBody>
          <a:bodyPr lIns="91425" tIns="91425" rIns="91425" bIns="91425" anchor="t" anchorCtr="0">
            <a:noAutofit/>
          </a:bodyPr>
          <a:lstStyle/>
          <a:p>
            <a:pPr lvl="0" algn="ctr">
              <a:spcBef>
                <a:spcPts val="0"/>
              </a:spcBef>
              <a:buNone/>
            </a:pPr>
            <a:r>
              <a:rPr lang="en" sz="3000" b="1">
                <a:solidFill>
                  <a:srgbClr val="EEEEEE"/>
                </a:solidFill>
                <a:latin typeface="Open Sans"/>
                <a:ea typeface="Open Sans"/>
                <a:cs typeface="Open Sans"/>
                <a:sym typeface="Open Sans"/>
              </a:rPr>
              <a:t>20K</a:t>
            </a:r>
          </a:p>
          <a:p>
            <a:pPr lvl="0" algn="ctr">
              <a:spcBef>
                <a:spcPts val="0"/>
              </a:spcBef>
              <a:buNone/>
            </a:pPr>
            <a:r>
              <a:rPr lang="en" sz="3000" b="1">
                <a:solidFill>
                  <a:srgbClr val="EEEEEE"/>
                </a:solidFill>
                <a:latin typeface="Open Sans"/>
                <a:ea typeface="Open Sans"/>
                <a:cs typeface="Open Sans"/>
                <a:sym typeface="Open Sans"/>
              </a:rPr>
              <a:t>1880s</a:t>
            </a:r>
          </a:p>
        </p:txBody>
      </p:sp>
      <p:sp>
        <p:nvSpPr>
          <p:cNvPr id="153" name="Shape 153"/>
          <p:cNvSpPr txBox="1"/>
          <p:nvPr/>
        </p:nvSpPr>
        <p:spPr>
          <a:xfrm>
            <a:off x="2576050" y="3074425"/>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40K</a:t>
            </a:r>
          </a:p>
          <a:p>
            <a:pPr lvl="0" algn="ctr" rtl="0">
              <a:spcBef>
                <a:spcPts val="0"/>
              </a:spcBef>
              <a:buNone/>
            </a:pPr>
            <a:r>
              <a:rPr lang="en" sz="3000" b="1">
                <a:solidFill>
                  <a:srgbClr val="EEEEEE"/>
                </a:solidFill>
                <a:latin typeface="Open Sans"/>
                <a:ea typeface="Open Sans"/>
                <a:cs typeface="Open Sans"/>
                <a:sym typeface="Open Sans"/>
              </a:rPr>
              <a:t>1900s</a:t>
            </a:r>
          </a:p>
        </p:txBody>
      </p:sp>
      <p:sp>
        <p:nvSpPr>
          <p:cNvPr id="154" name="Shape 154"/>
          <p:cNvSpPr txBox="1"/>
          <p:nvPr/>
        </p:nvSpPr>
        <p:spPr>
          <a:xfrm>
            <a:off x="4708300" y="2227650"/>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100K</a:t>
            </a:r>
          </a:p>
          <a:p>
            <a:pPr lvl="0" algn="ctr" rtl="0">
              <a:spcBef>
                <a:spcPts val="0"/>
              </a:spcBef>
              <a:buNone/>
            </a:pPr>
            <a:r>
              <a:rPr lang="en" sz="3000" b="1">
                <a:solidFill>
                  <a:srgbClr val="EEEEEE"/>
                </a:solidFill>
                <a:latin typeface="Open Sans"/>
                <a:ea typeface="Open Sans"/>
                <a:cs typeface="Open Sans"/>
                <a:sym typeface="Open Sans"/>
              </a:rPr>
              <a:t>1980s</a:t>
            </a:r>
          </a:p>
        </p:txBody>
      </p:sp>
      <p:sp>
        <p:nvSpPr>
          <p:cNvPr id="155" name="Shape 155"/>
          <p:cNvSpPr txBox="1"/>
          <p:nvPr/>
        </p:nvSpPr>
        <p:spPr>
          <a:xfrm>
            <a:off x="6727600" y="1388500"/>
            <a:ext cx="1282800" cy="9930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EEEEE"/>
                </a:solidFill>
                <a:latin typeface="Open Sans"/>
                <a:ea typeface="Open Sans"/>
                <a:cs typeface="Open Sans"/>
                <a:sym typeface="Open Sans"/>
              </a:rPr>
              <a:t>300K</a:t>
            </a:r>
          </a:p>
          <a:p>
            <a:pPr lvl="0" algn="ctr" rtl="0">
              <a:spcBef>
                <a:spcPts val="0"/>
              </a:spcBef>
              <a:buNone/>
            </a:pPr>
            <a:r>
              <a:rPr lang="en" sz="3000" b="1">
                <a:solidFill>
                  <a:srgbClr val="EEEEEE"/>
                </a:solidFill>
                <a:latin typeface="Open Sans"/>
                <a:ea typeface="Open Sans"/>
                <a:cs typeface="Open Sans"/>
                <a:sym typeface="Open Sans"/>
              </a:rPr>
              <a:t>2014</a:t>
            </a:r>
          </a:p>
        </p:txBody>
      </p:sp>
      <p:sp>
        <p:nvSpPr>
          <p:cNvPr id="156" name="Shape 156"/>
          <p:cNvSpPr txBox="1"/>
          <p:nvPr/>
        </p:nvSpPr>
        <p:spPr>
          <a:xfrm>
            <a:off x="4947375" y="4372225"/>
            <a:ext cx="3879000" cy="53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Patenting Spikes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60"/>
        <p:cNvGrpSpPr/>
        <p:nvPr/>
      </p:nvGrpSpPr>
      <p:grpSpPr>
        <a:xfrm>
          <a:off x="0" y="0"/>
          <a:ext cx="0" cy="0"/>
          <a:chOff x="0" y="0"/>
          <a:chExt cx="0" cy="0"/>
        </a:xfrm>
      </p:grpSpPr>
      <p:pic>
        <p:nvPicPr>
          <p:cNvPr id="161" name="Shape 161" descr="book-cover7 (1).png"/>
          <p:cNvPicPr preferRelativeResize="0"/>
          <p:nvPr/>
        </p:nvPicPr>
        <p:blipFill>
          <a:blip r:embed="rId3">
            <a:alphaModFix amt="5000"/>
          </a:blip>
          <a:stretch>
            <a:fillRect/>
          </a:stretch>
        </p:blipFill>
        <p:spPr>
          <a:xfrm>
            <a:off x="-1480272" y="-9508722"/>
            <a:ext cx="11954096" cy="19127244"/>
          </a:xfrm>
          <a:prstGeom prst="rect">
            <a:avLst/>
          </a:prstGeom>
          <a:noFill/>
          <a:ln>
            <a:noFill/>
          </a:ln>
        </p:spPr>
      </p:pic>
      <p:sp>
        <p:nvSpPr>
          <p:cNvPr id="162" name="Shape 162"/>
          <p:cNvSpPr txBox="1"/>
          <p:nvPr/>
        </p:nvSpPr>
        <p:spPr>
          <a:xfrm>
            <a:off x="0" y="235725"/>
            <a:ext cx="9144000" cy="6681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FFD600"/>
                </a:solidFill>
                <a:latin typeface="Open Sans"/>
                <a:ea typeface="Open Sans"/>
                <a:cs typeface="Open Sans"/>
                <a:sym typeface="Open Sans"/>
              </a:rPr>
              <a:t>What, Exactly, Can You Patent?</a:t>
            </a:r>
          </a:p>
        </p:txBody>
      </p:sp>
      <p:sp>
        <p:nvSpPr>
          <p:cNvPr id="163" name="Shape 163"/>
          <p:cNvSpPr txBox="1"/>
          <p:nvPr/>
        </p:nvSpPr>
        <p:spPr>
          <a:xfrm>
            <a:off x="376950" y="1818525"/>
            <a:ext cx="8390100" cy="1707000"/>
          </a:xfrm>
          <a:prstGeom prst="rect">
            <a:avLst/>
          </a:prstGeom>
          <a:noFill/>
          <a:ln>
            <a:noFill/>
          </a:ln>
        </p:spPr>
        <p:txBody>
          <a:bodyPr lIns="91425" tIns="91425" rIns="91425" bIns="91425" anchor="ctr" anchorCtr="0">
            <a:noAutofit/>
          </a:bodyPr>
          <a:lstStyle/>
          <a:p>
            <a:pPr lvl="0" algn="ctr" rtl="0">
              <a:spcBef>
                <a:spcPts val="0"/>
              </a:spcBef>
              <a:buNone/>
            </a:pPr>
            <a:r>
              <a:rPr lang="en" sz="3000">
                <a:solidFill>
                  <a:srgbClr val="E28F38"/>
                </a:solidFill>
              </a:rPr>
              <a:t>A machine, manufacture, process, or composition of matter can be patented if it demonstrates the following three characteristics:</a:t>
            </a:r>
          </a:p>
        </p:txBody>
      </p:sp>
      <p:sp>
        <p:nvSpPr>
          <p:cNvPr id="164" name="Shape 164"/>
          <p:cNvSpPr txBox="1"/>
          <p:nvPr/>
        </p:nvSpPr>
        <p:spPr>
          <a:xfrm>
            <a:off x="788450" y="3609450"/>
            <a:ext cx="2075100" cy="580200"/>
          </a:xfrm>
          <a:prstGeom prst="rect">
            <a:avLst/>
          </a:prstGeom>
          <a:noFill/>
          <a:ln>
            <a:noFill/>
          </a:ln>
        </p:spPr>
        <p:txBody>
          <a:bodyPr lIns="91425" tIns="91425" rIns="91425" bIns="91425" anchor="t" anchorCtr="0">
            <a:noAutofit/>
          </a:bodyPr>
          <a:lstStyle/>
          <a:p>
            <a:pPr marL="457200" lvl="0" indent="-40640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Novelty</a:t>
            </a:r>
          </a:p>
        </p:txBody>
      </p:sp>
      <p:sp>
        <p:nvSpPr>
          <p:cNvPr id="165" name="Shape 165"/>
          <p:cNvSpPr txBox="1"/>
          <p:nvPr/>
        </p:nvSpPr>
        <p:spPr>
          <a:xfrm>
            <a:off x="2863550" y="3609450"/>
            <a:ext cx="4076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Non-Obviousness</a:t>
            </a:r>
          </a:p>
        </p:txBody>
      </p:sp>
      <p:sp>
        <p:nvSpPr>
          <p:cNvPr id="166" name="Shape 166"/>
          <p:cNvSpPr txBox="1"/>
          <p:nvPr/>
        </p:nvSpPr>
        <p:spPr>
          <a:xfrm>
            <a:off x="6627250" y="3609450"/>
            <a:ext cx="2075100" cy="580200"/>
          </a:xfrm>
          <a:prstGeom prst="rect">
            <a:avLst/>
          </a:prstGeom>
          <a:noFill/>
          <a:ln>
            <a:noFill/>
          </a:ln>
        </p:spPr>
        <p:txBody>
          <a:bodyPr lIns="91425" tIns="91425" rIns="91425" bIns="91425" anchor="t" anchorCtr="0">
            <a:noAutofit/>
          </a:bodyPr>
          <a:lstStyle/>
          <a:p>
            <a:pPr marL="457200" lvl="0" indent="-406400" rtl="0">
              <a:spcBef>
                <a:spcPts val="0"/>
              </a:spcBef>
              <a:buClr>
                <a:srgbClr val="FFD600"/>
              </a:buClr>
              <a:buSzPct val="100000"/>
              <a:buFont typeface="Open Sans"/>
              <a:buChar char="●"/>
            </a:pPr>
            <a:r>
              <a:rPr lang="en" sz="2800">
                <a:solidFill>
                  <a:srgbClr val="FFD600"/>
                </a:solidFill>
                <a:latin typeface="Open Sans"/>
                <a:ea typeface="Open Sans"/>
                <a:cs typeface="Open Sans"/>
                <a:sym typeface="Open Sans"/>
              </a:rPr>
              <a:t>Utility</a:t>
            </a:r>
          </a:p>
        </p:txBody>
      </p:sp>
      <p:sp>
        <p:nvSpPr>
          <p:cNvPr id="167" name="Shape 167"/>
          <p:cNvSpPr txBox="1"/>
          <p:nvPr/>
        </p:nvSpPr>
        <p:spPr>
          <a:xfrm>
            <a:off x="2569950" y="1144625"/>
            <a:ext cx="4004100" cy="719400"/>
          </a:xfrm>
          <a:prstGeom prst="rect">
            <a:avLst/>
          </a:prstGeom>
          <a:noFill/>
          <a:ln>
            <a:noFill/>
          </a:ln>
        </p:spPr>
        <p:txBody>
          <a:bodyPr lIns="91425" tIns="91425" rIns="91425" bIns="91425" anchor="ctr" anchorCtr="0">
            <a:noAutofit/>
          </a:bodyPr>
          <a:lstStyle/>
          <a:p>
            <a:pPr lvl="0" algn="ctr" rtl="0">
              <a:spcBef>
                <a:spcPts val="0"/>
              </a:spcBef>
              <a:buNone/>
            </a:pPr>
            <a:r>
              <a:rPr lang="en" sz="3000" b="1" u="sng">
                <a:solidFill>
                  <a:srgbClr val="FFD600"/>
                </a:solidFill>
                <a:latin typeface="Open Sans"/>
                <a:ea typeface="Open Sans"/>
                <a:cs typeface="Open Sans"/>
                <a:sym typeface="Open Sans"/>
              </a:rPr>
              <a:t>“The Patent Act”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71"/>
        <p:cNvGrpSpPr/>
        <p:nvPr/>
      </p:nvGrpSpPr>
      <p:grpSpPr>
        <a:xfrm>
          <a:off x="0" y="0"/>
          <a:ext cx="0" cy="0"/>
          <a:chOff x="0" y="0"/>
          <a:chExt cx="0" cy="0"/>
        </a:xfrm>
      </p:grpSpPr>
      <p:pic>
        <p:nvPicPr>
          <p:cNvPr id="172" name="Shape 172"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73" name="Shape 173"/>
          <p:cNvSpPr txBox="1"/>
          <p:nvPr/>
        </p:nvSpPr>
        <p:spPr>
          <a:xfrm>
            <a:off x="561900" y="1033575"/>
            <a:ext cx="20133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Novelty</a:t>
            </a:r>
          </a:p>
        </p:txBody>
      </p:sp>
      <p:sp>
        <p:nvSpPr>
          <p:cNvPr id="174" name="Shape 174"/>
          <p:cNvSpPr txBox="1"/>
          <p:nvPr/>
        </p:nvSpPr>
        <p:spPr>
          <a:xfrm>
            <a:off x="793375" y="1561500"/>
            <a:ext cx="6704700" cy="1099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 machine, manufacture, process, or composition of matter must not have been previously described or known.</a:t>
            </a:r>
          </a:p>
        </p:txBody>
      </p:sp>
      <p:sp>
        <p:nvSpPr>
          <p:cNvPr id="175" name="Shape 175"/>
          <p:cNvSpPr txBox="1"/>
          <p:nvPr/>
        </p:nvSpPr>
        <p:spPr>
          <a:xfrm>
            <a:off x="561900" y="2589850"/>
            <a:ext cx="20133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Utility</a:t>
            </a:r>
          </a:p>
        </p:txBody>
      </p:sp>
      <p:sp>
        <p:nvSpPr>
          <p:cNvPr id="176" name="Shape 176"/>
          <p:cNvSpPr txBox="1"/>
          <p:nvPr/>
        </p:nvSpPr>
        <p:spPr>
          <a:xfrm>
            <a:off x="561900" y="3572075"/>
            <a:ext cx="3995700" cy="582000"/>
          </a:xfrm>
          <a:prstGeom prst="rect">
            <a:avLst/>
          </a:prstGeom>
          <a:noFill/>
          <a:ln>
            <a:noFill/>
          </a:ln>
        </p:spPr>
        <p:txBody>
          <a:bodyPr lIns="91425" tIns="91425" rIns="91425" bIns="91425" anchor="t" anchorCtr="0">
            <a:noAutofit/>
          </a:bodyPr>
          <a:lstStyle/>
          <a:p>
            <a:pPr lvl="0" rtl="0">
              <a:spcBef>
                <a:spcPts val="0"/>
              </a:spcBef>
              <a:buNone/>
            </a:pPr>
            <a:r>
              <a:rPr lang="en" sz="3000" b="1">
                <a:solidFill>
                  <a:srgbClr val="FFD600"/>
                </a:solidFill>
                <a:latin typeface="Open Sans"/>
                <a:ea typeface="Open Sans"/>
                <a:cs typeface="Open Sans"/>
                <a:sym typeface="Open Sans"/>
              </a:rPr>
              <a:t>Non-Obviousness</a:t>
            </a:r>
          </a:p>
        </p:txBody>
      </p:sp>
      <p:sp>
        <p:nvSpPr>
          <p:cNvPr id="177" name="Shape 177"/>
          <p:cNvSpPr txBox="1"/>
          <p:nvPr/>
        </p:nvSpPr>
        <p:spPr>
          <a:xfrm>
            <a:off x="793375" y="3110675"/>
            <a:ext cx="5075100" cy="613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An invention must function as intended.</a:t>
            </a:r>
          </a:p>
        </p:txBody>
      </p:sp>
      <p:sp>
        <p:nvSpPr>
          <p:cNvPr id="178" name="Shape 178"/>
          <p:cNvSpPr txBox="1"/>
          <p:nvPr/>
        </p:nvSpPr>
        <p:spPr>
          <a:xfrm>
            <a:off x="793375" y="4093550"/>
            <a:ext cx="6090300" cy="6138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1800" b="1">
                <a:solidFill>
                  <a:srgbClr val="E28F38"/>
                </a:solidFill>
                <a:latin typeface="Open Sans"/>
                <a:ea typeface="Open Sans"/>
                <a:cs typeface="Open Sans"/>
                <a:sym typeface="Open Sans"/>
              </a:rPr>
              <a:t>A patent requirement that ensures that the idea is new.</a:t>
            </a:r>
          </a:p>
        </p:txBody>
      </p:sp>
      <p:sp>
        <p:nvSpPr>
          <p:cNvPr id="179" name="Shape 179"/>
          <p:cNvSpPr txBox="1"/>
          <p:nvPr/>
        </p:nvSpPr>
        <p:spPr>
          <a:xfrm>
            <a:off x="350975" y="181525"/>
            <a:ext cx="7612500" cy="582000"/>
          </a:xfrm>
          <a:prstGeom prst="rect">
            <a:avLst/>
          </a:prstGeom>
          <a:noFill/>
          <a:ln>
            <a:noFill/>
          </a:ln>
        </p:spPr>
        <p:txBody>
          <a:bodyPr lIns="91425" tIns="91425" rIns="91425" bIns="91425" anchor="t" anchorCtr="0">
            <a:noAutofit/>
          </a:bodyPr>
          <a:lstStyle/>
          <a:p>
            <a:pPr lvl="0">
              <a:spcBef>
                <a:spcPts val="0"/>
              </a:spcBef>
              <a:buNone/>
            </a:pPr>
            <a:r>
              <a:rPr lang="en" sz="3600" b="1" u="sng">
                <a:solidFill>
                  <a:srgbClr val="FFD600"/>
                </a:solidFill>
                <a:latin typeface="Open Sans"/>
                <a:ea typeface="Open Sans"/>
                <a:cs typeface="Open Sans"/>
                <a:sym typeface="Open Sans"/>
              </a:rPr>
              <a:t>Criteria for Patenting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83"/>
        <p:cNvGrpSpPr/>
        <p:nvPr/>
      </p:nvGrpSpPr>
      <p:grpSpPr>
        <a:xfrm>
          <a:off x="0" y="0"/>
          <a:ext cx="0" cy="0"/>
          <a:chOff x="0" y="0"/>
          <a:chExt cx="0" cy="0"/>
        </a:xfrm>
      </p:grpSpPr>
      <p:pic>
        <p:nvPicPr>
          <p:cNvPr id="184" name="Shape 184"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185" name="Shape 185"/>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a:spcBef>
                <a:spcPts val="0"/>
              </a:spcBef>
              <a:buNone/>
            </a:pPr>
            <a:r>
              <a:rPr lang="en" sz="3000" b="1">
                <a:solidFill>
                  <a:srgbClr val="E28F38"/>
                </a:solidFill>
                <a:latin typeface="Open Sans"/>
                <a:ea typeface="Open Sans"/>
                <a:cs typeface="Open Sans"/>
                <a:sym typeface="Open Sans"/>
              </a:rPr>
              <a:t>Two Categories for Patentable Inventions</a:t>
            </a:r>
          </a:p>
        </p:txBody>
      </p:sp>
      <p:pic>
        <p:nvPicPr>
          <p:cNvPr id="186" name="Shape 186" descr="Screen Shot 2016-11-29 at 4.55.21 PM.png"/>
          <p:cNvPicPr preferRelativeResize="0"/>
          <p:nvPr/>
        </p:nvPicPr>
        <p:blipFill rotWithShape="1">
          <a:blip r:embed="rId4">
            <a:alphaModFix/>
          </a:blip>
          <a:srcRect l="7065" t="18824" r="5925" b="10354"/>
          <a:stretch/>
        </p:blipFill>
        <p:spPr>
          <a:xfrm>
            <a:off x="1173924" y="1120600"/>
            <a:ext cx="6886250" cy="3642799"/>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90"/>
        <p:cNvGrpSpPr/>
        <p:nvPr/>
      </p:nvGrpSpPr>
      <p:grpSpPr>
        <a:xfrm>
          <a:off x="0" y="0"/>
          <a:ext cx="0" cy="0"/>
          <a:chOff x="0" y="0"/>
          <a:chExt cx="0" cy="0"/>
        </a:xfrm>
      </p:grpSpPr>
      <p:pic>
        <p:nvPicPr>
          <p:cNvPr id="191" name="Shape 191"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id="192" name="Shape 192" descr="Screen Shot 2016-11-14 at 4.28.37 PM.png"/>
          <p:cNvPicPr preferRelativeResize="0"/>
          <p:nvPr/>
        </p:nvPicPr>
        <p:blipFill rotWithShape="1">
          <a:blip r:embed="rId4">
            <a:alphaModFix/>
          </a:blip>
          <a:srcRect l="19342" t="24500" r="1223" b="7968"/>
          <a:stretch/>
        </p:blipFill>
        <p:spPr>
          <a:xfrm>
            <a:off x="1303525" y="1169324"/>
            <a:ext cx="6536948" cy="3473399"/>
          </a:xfrm>
          <a:prstGeom prst="rect">
            <a:avLst/>
          </a:prstGeom>
          <a:noFill/>
          <a:ln w="38100" cap="flat" cmpd="sng">
            <a:solidFill>
              <a:srgbClr val="E28F38"/>
            </a:solidFill>
            <a:prstDash val="solid"/>
            <a:round/>
            <a:headEnd type="none" w="med" len="med"/>
            <a:tailEnd type="none" w="med" len="med"/>
          </a:ln>
        </p:spPr>
      </p:pic>
      <p:sp>
        <p:nvSpPr>
          <p:cNvPr id="193" name="Shape 193"/>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Products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97"/>
        <p:cNvGrpSpPr/>
        <p:nvPr/>
      </p:nvGrpSpPr>
      <p:grpSpPr>
        <a:xfrm>
          <a:off x="0" y="0"/>
          <a:ext cx="0" cy="0"/>
          <a:chOff x="0" y="0"/>
          <a:chExt cx="0" cy="0"/>
        </a:xfrm>
      </p:grpSpPr>
      <p:pic>
        <p:nvPicPr>
          <p:cNvPr id="198" name="Shape 198"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pic>
        <p:nvPicPr>
          <p:cNvPr id="199" name="Shape 199" descr="Screen Shot 2016-11-14 at 4.29.00 PM.png"/>
          <p:cNvPicPr preferRelativeResize="0"/>
          <p:nvPr/>
        </p:nvPicPr>
        <p:blipFill rotWithShape="1">
          <a:blip r:embed="rId4">
            <a:alphaModFix/>
          </a:blip>
          <a:srcRect l="19475" t="23901" r="1964" b="5987"/>
          <a:stretch/>
        </p:blipFill>
        <p:spPr>
          <a:xfrm>
            <a:off x="1339400" y="1219274"/>
            <a:ext cx="6465225" cy="3606599"/>
          </a:xfrm>
          <a:prstGeom prst="rect">
            <a:avLst/>
          </a:prstGeom>
          <a:noFill/>
          <a:ln w="38100" cap="flat" cmpd="sng">
            <a:solidFill>
              <a:srgbClr val="E28F38"/>
            </a:solidFill>
            <a:prstDash val="solid"/>
            <a:round/>
            <a:headEnd type="none" w="med" len="med"/>
            <a:tailEnd type="none" w="med" len="med"/>
          </a:ln>
        </p:spPr>
      </p:pic>
      <p:sp>
        <p:nvSpPr>
          <p:cNvPr id="200" name="Shape 200"/>
          <p:cNvSpPr txBox="1"/>
          <p:nvPr/>
        </p:nvSpPr>
        <p:spPr>
          <a:xfrm>
            <a:off x="-25" y="235650"/>
            <a:ext cx="9144000" cy="6456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Processes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04"/>
        <p:cNvGrpSpPr/>
        <p:nvPr/>
      </p:nvGrpSpPr>
      <p:grpSpPr>
        <a:xfrm>
          <a:off x="0" y="0"/>
          <a:ext cx="0" cy="0"/>
          <a:chOff x="0" y="0"/>
          <a:chExt cx="0" cy="0"/>
        </a:xfrm>
      </p:grpSpPr>
      <p:pic>
        <p:nvPicPr>
          <p:cNvPr id="205" name="Shape 205" descr="Found-Icons-in-HK-2014111931.png"/>
          <p:cNvPicPr preferRelativeResize="0"/>
          <p:nvPr/>
        </p:nvPicPr>
        <p:blipFill rotWithShape="1">
          <a:blip r:embed="rId3">
            <a:alphaModFix/>
          </a:blip>
          <a:srcRect t="8062"/>
          <a:stretch/>
        </p:blipFill>
        <p:spPr>
          <a:xfrm>
            <a:off x="782924" y="1535500"/>
            <a:ext cx="3575147" cy="2769848"/>
          </a:xfrm>
          <a:prstGeom prst="rect">
            <a:avLst/>
          </a:prstGeom>
          <a:noFill/>
          <a:ln>
            <a:noFill/>
          </a:ln>
        </p:spPr>
      </p:pic>
      <p:sp>
        <p:nvSpPr>
          <p:cNvPr id="206" name="Shape 206"/>
          <p:cNvSpPr txBox="1"/>
          <p:nvPr/>
        </p:nvSpPr>
        <p:spPr>
          <a:xfrm>
            <a:off x="4654500" y="2021350"/>
            <a:ext cx="3793500" cy="613800"/>
          </a:xfrm>
          <a:prstGeom prst="rect">
            <a:avLst/>
          </a:prstGeom>
          <a:noFill/>
          <a:ln>
            <a:noFill/>
          </a:ln>
        </p:spPr>
        <p:txBody>
          <a:bodyPr lIns="91425" tIns="91425" rIns="91425" bIns="91425" anchor="t" anchorCtr="0">
            <a:noAutofit/>
          </a:bodyPr>
          <a:lstStyle/>
          <a:p>
            <a:pPr lvl="0" algn="ctr">
              <a:lnSpc>
                <a:spcPct val="115000"/>
              </a:lnSpc>
              <a:spcBef>
                <a:spcPts val="0"/>
              </a:spcBef>
              <a:buNone/>
            </a:pPr>
            <a:r>
              <a:rPr lang="en" sz="3000" b="1">
                <a:solidFill>
                  <a:srgbClr val="E28F38"/>
                </a:solidFill>
                <a:latin typeface="Open Sans"/>
                <a:ea typeface="Open Sans"/>
                <a:cs typeface="Open Sans"/>
                <a:sym typeface="Open Sans"/>
              </a:rPr>
              <a:t>Camera  </a:t>
            </a:r>
            <a:r>
              <a:rPr lang="en" sz="2400" b="1">
                <a:solidFill>
                  <a:srgbClr val="E28F38"/>
                </a:solidFill>
                <a:latin typeface="Open Sans"/>
                <a:ea typeface="Open Sans"/>
                <a:cs typeface="Open Sans"/>
                <a:sym typeface="Open Sans"/>
              </a:rPr>
              <a:t>+  </a:t>
            </a:r>
            <a:r>
              <a:rPr lang="en" sz="3000" b="1">
                <a:solidFill>
                  <a:srgbClr val="E28F38"/>
                </a:solidFill>
                <a:latin typeface="Open Sans"/>
                <a:ea typeface="Open Sans"/>
                <a:cs typeface="Open Sans"/>
                <a:sym typeface="Open Sans"/>
              </a:rPr>
              <a:t>Phone</a:t>
            </a:r>
          </a:p>
        </p:txBody>
      </p:sp>
      <p:sp>
        <p:nvSpPr>
          <p:cNvPr id="207" name="Shape 207"/>
          <p:cNvSpPr txBox="1"/>
          <p:nvPr/>
        </p:nvSpPr>
        <p:spPr>
          <a:xfrm>
            <a:off x="407250" y="156200"/>
            <a:ext cx="8329500" cy="836700"/>
          </a:xfrm>
          <a:prstGeom prst="rect">
            <a:avLst/>
          </a:prstGeom>
          <a:noFill/>
          <a:ln>
            <a:noFill/>
          </a:ln>
        </p:spPr>
        <p:txBody>
          <a:bodyPr lIns="91425" tIns="91425" rIns="91425" bIns="91425" anchor="t" anchorCtr="0">
            <a:noAutofit/>
          </a:bodyPr>
          <a:lstStyle/>
          <a:p>
            <a:pPr lvl="0" algn="ctr">
              <a:spcBef>
                <a:spcPts val="0"/>
              </a:spcBef>
              <a:buNone/>
            </a:pPr>
            <a:r>
              <a:rPr lang="en" sz="4800" b="1">
                <a:solidFill>
                  <a:srgbClr val="FFD600"/>
                </a:solidFill>
                <a:latin typeface="Open Sans"/>
                <a:ea typeface="Open Sans"/>
                <a:cs typeface="Open Sans"/>
                <a:sym typeface="Open Sans"/>
              </a:rPr>
              <a:t>Non-Obviousness Hurdle</a:t>
            </a:r>
          </a:p>
        </p:txBody>
      </p:sp>
      <p:sp>
        <p:nvSpPr>
          <p:cNvPr id="208" name="Shape 208"/>
          <p:cNvSpPr txBox="1"/>
          <p:nvPr/>
        </p:nvSpPr>
        <p:spPr>
          <a:xfrm>
            <a:off x="4710300" y="3191150"/>
            <a:ext cx="3931200" cy="836700"/>
          </a:xfrm>
          <a:prstGeom prst="rect">
            <a:avLst/>
          </a:prstGeom>
          <a:noFill/>
          <a:ln>
            <a:noFill/>
          </a:ln>
        </p:spPr>
        <p:txBody>
          <a:bodyPr lIns="91425" tIns="91425" rIns="91425" bIns="91425" anchor="ctr" anchorCtr="0">
            <a:noAutofit/>
          </a:bodyPr>
          <a:lstStyle/>
          <a:p>
            <a:pPr lvl="0" algn="ctr" rtl="0">
              <a:lnSpc>
                <a:spcPct val="115000"/>
              </a:lnSpc>
              <a:spcBef>
                <a:spcPts val="0"/>
              </a:spcBef>
              <a:buNone/>
            </a:pPr>
            <a:r>
              <a:rPr lang="en" sz="3000" b="1" i="1">
                <a:solidFill>
                  <a:srgbClr val="E28F38"/>
                </a:solidFill>
                <a:latin typeface="Open Sans"/>
                <a:ea typeface="Open Sans"/>
                <a:cs typeface="Open Sans"/>
                <a:sym typeface="Open Sans"/>
              </a:rPr>
              <a:t>Non-Obviousness</a:t>
            </a:r>
          </a:p>
        </p:txBody>
      </p:sp>
      <p:sp>
        <p:nvSpPr>
          <p:cNvPr id="209" name="Shape 209"/>
          <p:cNvSpPr txBox="1"/>
          <p:nvPr/>
        </p:nvSpPr>
        <p:spPr>
          <a:xfrm>
            <a:off x="6313350" y="2430642"/>
            <a:ext cx="725100" cy="836700"/>
          </a:xfrm>
          <a:prstGeom prst="rect">
            <a:avLst/>
          </a:prstGeom>
          <a:noFill/>
          <a:ln>
            <a:noFill/>
          </a:ln>
        </p:spPr>
        <p:txBody>
          <a:bodyPr lIns="91425" tIns="91425" rIns="91425" bIns="91425" anchor="t" anchorCtr="0">
            <a:noAutofit/>
          </a:bodyPr>
          <a:lstStyle/>
          <a:p>
            <a:pPr lvl="0">
              <a:spcBef>
                <a:spcPts val="0"/>
              </a:spcBef>
              <a:buNone/>
            </a:pPr>
            <a:r>
              <a:rPr lang="en" sz="6000" b="1">
                <a:solidFill>
                  <a:srgbClr val="E28F38"/>
                </a:solidFill>
                <a:latin typeface="Open Sans"/>
                <a:ea typeface="Open Sans"/>
                <a:cs typeface="Open Sans"/>
                <a:sym typeface="Open San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13"/>
        <p:cNvGrpSpPr/>
        <p:nvPr/>
      </p:nvGrpSpPr>
      <p:grpSpPr>
        <a:xfrm>
          <a:off x="0" y="0"/>
          <a:ext cx="0" cy="0"/>
          <a:chOff x="0" y="0"/>
          <a:chExt cx="0" cy="0"/>
        </a:xfrm>
      </p:grpSpPr>
      <p:sp>
        <p:nvSpPr>
          <p:cNvPr id="214" name="Shape 214"/>
          <p:cNvSpPr txBox="1"/>
          <p:nvPr/>
        </p:nvSpPr>
        <p:spPr>
          <a:xfrm>
            <a:off x="0" y="228600"/>
            <a:ext cx="9144000" cy="7365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FFD600"/>
                </a:solidFill>
                <a:latin typeface="Open Sans"/>
                <a:ea typeface="Open Sans"/>
                <a:cs typeface="Open Sans"/>
                <a:sym typeface="Open Sans"/>
              </a:rPr>
              <a:t>How Are Patent Rights Protected?</a:t>
            </a:r>
          </a:p>
        </p:txBody>
      </p:sp>
      <p:pic>
        <p:nvPicPr>
          <p:cNvPr id="215" name="Shape 215"/>
          <p:cNvPicPr preferRelativeResize="0"/>
          <p:nvPr/>
        </p:nvPicPr>
        <p:blipFill>
          <a:blip r:embed="rId3">
            <a:alphaModFix/>
          </a:blip>
          <a:stretch>
            <a:fillRect/>
          </a:stretch>
        </p:blipFill>
        <p:spPr>
          <a:xfrm>
            <a:off x="468125" y="1234643"/>
            <a:ext cx="2998999" cy="3105975"/>
          </a:xfrm>
          <a:prstGeom prst="rect">
            <a:avLst/>
          </a:prstGeom>
          <a:noFill/>
          <a:ln>
            <a:noFill/>
          </a:ln>
        </p:spPr>
      </p:pic>
      <p:sp>
        <p:nvSpPr>
          <p:cNvPr id="216" name="Shape 216"/>
          <p:cNvSpPr txBox="1"/>
          <p:nvPr/>
        </p:nvSpPr>
        <p:spPr>
          <a:xfrm>
            <a:off x="3659600" y="1243900"/>
            <a:ext cx="4875600" cy="1633200"/>
          </a:xfrm>
          <a:prstGeom prst="rect">
            <a:avLst/>
          </a:prstGeom>
          <a:noFill/>
          <a:ln>
            <a:noFill/>
          </a:ln>
        </p:spPr>
        <p:txBody>
          <a:bodyPr lIns="91425" tIns="91425" rIns="91425" bIns="91425" anchor="t" anchorCtr="0">
            <a:noAutofit/>
          </a:bodyPr>
          <a:lstStyle/>
          <a:p>
            <a:pPr marL="457200" lvl="0" indent="-38100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It is up to the “Patentee” to enforce their patent against infringers by filing a case in federal court</a:t>
            </a:r>
          </a:p>
        </p:txBody>
      </p:sp>
      <p:sp>
        <p:nvSpPr>
          <p:cNvPr id="217" name="Shape 217"/>
          <p:cNvSpPr txBox="1"/>
          <p:nvPr/>
        </p:nvSpPr>
        <p:spPr>
          <a:xfrm>
            <a:off x="3659600" y="3014125"/>
            <a:ext cx="4875600" cy="1633200"/>
          </a:xfrm>
          <a:prstGeom prst="rect">
            <a:avLst/>
          </a:prstGeom>
          <a:noFill/>
          <a:ln>
            <a:noFill/>
          </a:ln>
        </p:spPr>
        <p:txBody>
          <a:bodyPr lIns="91425" tIns="91425" rIns="91425" bIns="91425" anchor="t" anchorCtr="0">
            <a:noAutofit/>
          </a:bodyPr>
          <a:lstStyle/>
          <a:p>
            <a:pPr marL="457200" lvl="0" indent="-381000" rtl="0">
              <a:spcBef>
                <a:spcPts val="0"/>
              </a:spcBef>
              <a:buClr>
                <a:srgbClr val="E28F38"/>
              </a:buClr>
              <a:buSzPct val="100000"/>
              <a:buFont typeface="Open Sans"/>
              <a:buChar char="●"/>
            </a:pPr>
            <a:r>
              <a:rPr lang="en" sz="2400">
                <a:solidFill>
                  <a:srgbClr val="E28F38"/>
                </a:solidFill>
                <a:latin typeface="Open Sans"/>
                <a:ea typeface="Open Sans"/>
                <a:cs typeface="Open Sans"/>
                <a:sym typeface="Open Sans"/>
              </a:rPr>
              <a:t>Patent holders have the legal right to exclude others from making, using, selling, or importing the invention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21"/>
        <p:cNvGrpSpPr/>
        <p:nvPr/>
      </p:nvGrpSpPr>
      <p:grpSpPr>
        <a:xfrm>
          <a:off x="0" y="0"/>
          <a:ext cx="0" cy="0"/>
          <a:chOff x="0" y="0"/>
          <a:chExt cx="0" cy="0"/>
        </a:xfrm>
      </p:grpSpPr>
      <p:pic>
        <p:nvPicPr>
          <p:cNvPr id="222" name="Shape 222"/>
          <p:cNvPicPr preferRelativeResize="0"/>
          <p:nvPr/>
        </p:nvPicPr>
        <p:blipFill>
          <a:blip r:embed="rId3">
            <a:alphaModFix amt="9000"/>
          </a:blip>
          <a:stretch>
            <a:fillRect/>
          </a:stretch>
        </p:blipFill>
        <p:spPr>
          <a:xfrm>
            <a:off x="177875" y="149149"/>
            <a:ext cx="8178648" cy="4845200"/>
          </a:xfrm>
          <a:prstGeom prst="rect">
            <a:avLst/>
          </a:prstGeom>
          <a:noFill/>
          <a:ln>
            <a:noFill/>
          </a:ln>
        </p:spPr>
      </p:pic>
      <p:sp>
        <p:nvSpPr>
          <p:cNvPr id="223" name="Shape 223"/>
          <p:cNvSpPr txBox="1"/>
          <p:nvPr/>
        </p:nvSpPr>
        <p:spPr>
          <a:xfrm>
            <a:off x="75" y="27550"/>
            <a:ext cx="9144000" cy="770399"/>
          </a:xfrm>
          <a:prstGeom prst="rect">
            <a:avLst/>
          </a:prstGeom>
          <a:noFill/>
          <a:ln>
            <a:noFill/>
          </a:ln>
        </p:spPr>
        <p:txBody>
          <a:bodyPr lIns="91425" tIns="91425" rIns="91425" bIns="91425" anchor="t" anchorCtr="0">
            <a:noAutofit/>
          </a:bodyPr>
          <a:lstStyle/>
          <a:p>
            <a:pPr lvl="0" algn="ctr" rtl="0">
              <a:spcBef>
                <a:spcPts val="0"/>
              </a:spcBef>
              <a:buNone/>
            </a:pPr>
            <a:r>
              <a:rPr lang="en" sz="4500" b="1">
                <a:solidFill>
                  <a:srgbClr val="FFD600"/>
                </a:solidFill>
                <a:latin typeface="Open Sans"/>
                <a:ea typeface="Open Sans"/>
                <a:cs typeface="Open Sans"/>
                <a:sym typeface="Open Sans"/>
              </a:rPr>
              <a:t>Patent Infringement </a:t>
            </a:r>
          </a:p>
        </p:txBody>
      </p:sp>
      <p:sp>
        <p:nvSpPr>
          <p:cNvPr id="224" name="Shape 224"/>
          <p:cNvSpPr txBox="1"/>
          <p:nvPr/>
        </p:nvSpPr>
        <p:spPr>
          <a:xfrm>
            <a:off x="1372350" y="1004175"/>
            <a:ext cx="6705600" cy="3815700"/>
          </a:xfrm>
          <a:prstGeom prst="rect">
            <a:avLst/>
          </a:prstGeom>
          <a:noFill/>
          <a:ln>
            <a:noFill/>
          </a:ln>
        </p:spPr>
        <p:txBody>
          <a:bodyPr lIns="91425" tIns="91425" rIns="91425" bIns="91425" anchor="t" anchorCtr="0">
            <a:noAutofit/>
          </a:bodyPr>
          <a:lstStyle/>
          <a:p>
            <a:pPr marL="457200" lvl="0" indent="-4191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Demand the infringer stop &amp; pay damages for past infringement</a:t>
            </a:r>
          </a:p>
          <a:p>
            <a:pPr marL="457200" lvl="0" indent="-419100" rtl="0">
              <a:spcBef>
                <a:spcPts val="100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Offer a “Royalty”</a:t>
            </a:r>
          </a:p>
          <a:p>
            <a:pPr marL="457200" lvl="0" indent="-419100" rtl="0">
              <a:spcBef>
                <a:spcPts val="0"/>
              </a:spcBef>
              <a:spcAft>
                <a:spcPts val="1000"/>
              </a:spcAft>
              <a:buClr>
                <a:srgbClr val="E28F38"/>
              </a:buClr>
              <a:buSzPct val="100000"/>
              <a:buFont typeface="Open Sans"/>
              <a:buAutoNum type="arabicPeriod"/>
            </a:pPr>
            <a:r>
              <a:rPr lang="en" sz="3000">
                <a:solidFill>
                  <a:srgbClr val="E28F38"/>
                </a:solidFill>
                <a:latin typeface="Open Sans"/>
                <a:ea typeface="Open Sans"/>
                <a:cs typeface="Open Sans"/>
                <a:sym typeface="Open Sans"/>
              </a:rPr>
              <a:t>Ignore the infringement or postpone action</a:t>
            </a:r>
          </a:p>
          <a:p>
            <a:pPr marL="457200" lvl="0" indent="-419100" rtl="0">
              <a:spcBef>
                <a:spcPts val="0"/>
              </a:spcBef>
              <a:buClr>
                <a:srgbClr val="E28F38"/>
              </a:buClr>
              <a:buSzPct val="100000"/>
              <a:buFont typeface="Open Sans"/>
              <a:buAutoNum type="arabicPeriod"/>
            </a:pPr>
            <a:r>
              <a:rPr lang="en" sz="3000">
                <a:solidFill>
                  <a:srgbClr val="E28F38"/>
                </a:solidFill>
                <a:latin typeface="Open Sans"/>
                <a:ea typeface="Open Sans"/>
                <a:cs typeface="Open Sans"/>
                <a:sym typeface="Open Sans"/>
              </a:rPr>
              <a:t>File a patent infringement lawsuit in federal court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61"/>
        <p:cNvGrpSpPr/>
        <p:nvPr/>
      </p:nvGrpSpPr>
      <p:grpSpPr>
        <a:xfrm>
          <a:off x="0" y="0"/>
          <a:ext cx="0" cy="0"/>
          <a:chOff x="0" y="0"/>
          <a:chExt cx="0" cy="0"/>
        </a:xfrm>
      </p:grpSpPr>
      <p:pic>
        <p:nvPicPr>
          <p:cNvPr id="62" name="Shape 62" descr="book-cover7 (1).png"/>
          <p:cNvPicPr preferRelativeResize="0"/>
          <p:nvPr/>
        </p:nvPicPr>
        <p:blipFill>
          <a:blip r:embed="rId3">
            <a:alphaModFix amt="5000"/>
          </a:blip>
          <a:stretch>
            <a:fillRect/>
          </a:stretch>
        </p:blipFill>
        <p:spPr>
          <a:xfrm>
            <a:off x="-1449347" y="-9610647"/>
            <a:ext cx="11954096" cy="19127244"/>
          </a:xfrm>
          <a:prstGeom prst="rect">
            <a:avLst/>
          </a:prstGeom>
          <a:noFill/>
          <a:ln>
            <a:noFill/>
          </a:ln>
        </p:spPr>
      </p:pic>
      <p:sp>
        <p:nvSpPr>
          <p:cNvPr id="63" name="Shape 63"/>
          <p:cNvSpPr txBox="1"/>
          <p:nvPr/>
        </p:nvSpPr>
        <p:spPr>
          <a:xfrm>
            <a:off x="75" y="256150"/>
            <a:ext cx="9144000" cy="881100"/>
          </a:xfrm>
          <a:prstGeom prst="rect">
            <a:avLst/>
          </a:prstGeom>
          <a:noFill/>
          <a:ln>
            <a:noFill/>
          </a:ln>
        </p:spPr>
        <p:txBody>
          <a:bodyPr lIns="91425" tIns="91425" rIns="91425" bIns="91425" anchor="t" anchorCtr="0">
            <a:noAutofit/>
          </a:bodyPr>
          <a:lstStyle/>
          <a:p>
            <a:pPr lvl="0" algn="ctr">
              <a:spcBef>
                <a:spcPts val="0"/>
              </a:spcBef>
              <a:buNone/>
            </a:pPr>
            <a:r>
              <a:rPr lang="en" sz="3600" b="1">
                <a:solidFill>
                  <a:srgbClr val="E28F38"/>
                </a:solidFill>
                <a:latin typeface="Open Sans"/>
                <a:ea typeface="Open Sans"/>
                <a:cs typeface="Open Sans"/>
                <a:sym typeface="Open Sans"/>
              </a:rPr>
              <a:t>What is Intellectual Property?</a:t>
            </a:r>
          </a:p>
        </p:txBody>
      </p:sp>
      <p:pic>
        <p:nvPicPr>
          <p:cNvPr id="64" name="Shape 64" descr="solutions-xxl.png"/>
          <p:cNvPicPr preferRelativeResize="0"/>
          <p:nvPr/>
        </p:nvPicPr>
        <p:blipFill>
          <a:blip r:embed="rId4">
            <a:alphaModFix/>
          </a:blip>
          <a:stretch>
            <a:fillRect/>
          </a:stretch>
        </p:blipFill>
        <p:spPr>
          <a:xfrm>
            <a:off x="682475" y="1739300"/>
            <a:ext cx="1512449" cy="1512449"/>
          </a:xfrm>
          <a:prstGeom prst="rect">
            <a:avLst/>
          </a:prstGeom>
          <a:noFill/>
          <a:ln>
            <a:noFill/>
          </a:ln>
        </p:spPr>
      </p:pic>
      <p:grpSp>
        <p:nvGrpSpPr>
          <p:cNvPr id="65" name="Shape 65"/>
          <p:cNvGrpSpPr/>
          <p:nvPr/>
        </p:nvGrpSpPr>
        <p:grpSpPr>
          <a:xfrm>
            <a:off x="2637664" y="1758696"/>
            <a:ext cx="1512462" cy="1473648"/>
            <a:chOff x="3476349" y="1854250"/>
            <a:chExt cx="1829075" cy="1800425"/>
          </a:xfrm>
        </p:grpSpPr>
        <p:pic>
          <p:nvPicPr>
            <p:cNvPr id="66" name="Shape 66" descr="white-music-notes-clip-art-at-clker-com-vector-clip-art-online-Ig4hT0-clipart.png"/>
            <p:cNvPicPr preferRelativeResize="0"/>
            <p:nvPr/>
          </p:nvPicPr>
          <p:blipFill>
            <a:blip r:embed="rId5">
              <a:alphaModFix/>
            </a:blip>
            <a:stretch>
              <a:fillRect/>
            </a:stretch>
          </p:blipFill>
          <p:spPr>
            <a:xfrm>
              <a:off x="3476349" y="1854250"/>
              <a:ext cx="702175" cy="922350"/>
            </a:xfrm>
            <a:prstGeom prst="rect">
              <a:avLst/>
            </a:prstGeom>
            <a:noFill/>
            <a:ln>
              <a:noFill/>
            </a:ln>
          </p:spPr>
        </p:pic>
        <p:pic>
          <p:nvPicPr>
            <p:cNvPr id="67" name="Shape 67" descr="theatre-masks-xxl.png"/>
            <p:cNvPicPr preferRelativeResize="0"/>
            <p:nvPr/>
          </p:nvPicPr>
          <p:blipFill>
            <a:blip r:embed="rId6">
              <a:alphaModFix/>
            </a:blip>
            <a:stretch>
              <a:fillRect/>
            </a:stretch>
          </p:blipFill>
          <p:spPr>
            <a:xfrm>
              <a:off x="4383075" y="2006650"/>
              <a:ext cx="922350" cy="922350"/>
            </a:xfrm>
            <a:prstGeom prst="rect">
              <a:avLst/>
            </a:prstGeom>
            <a:noFill/>
            <a:ln>
              <a:noFill/>
            </a:ln>
          </p:spPr>
        </p:pic>
        <p:pic>
          <p:nvPicPr>
            <p:cNvPr id="68" name="Shape 68" descr="quill-icon-2.png"/>
            <p:cNvPicPr preferRelativeResize="0"/>
            <p:nvPr/>
          </p:nvPicPr>
          <p:blipFill>
            <a:blip r:embed="rId7">
              <a:alphaModFix/>
            </a:blip>
            <a:stretch>
              <a:fillRect/>
            </a:stretch>
          </p:blipFill>
          <p:spPr>
            <a:xfrm>
              <a:off x="4057955" y="2792476"/>
              <a:ext cx="845281" cy="862199"/>
            </a:xfrm>
            <a:prstGeom prst="rect">
              <a:avLst/>
            </a:prstGeom>
            <a:noFill/>
            <a:ln>
              <a:noFill/>
            </a:ln>
          </p:spPr>
        </p:pic>
      </p:grpSp>
      <p:pic>
        <p:nvPicPr>
          <p:cNvPr id="69" name="Shape 69" descr="Nike-Logo-PNG.png"/>
          <p:cNvPicPr preferRelativeResize="0"/>
          <p:nvPr/>
        </p:nvPicPr>
        <p:blipFill>
          <a:blip r:embed="rId8">
            <a:alphaModFix/>
          </a:blip>
          <a:stretch>
            <a:fillRect/>
          </a:stretch>
        </p:blipFill>
        <p:spPr>
          <a:xfrm>
            <a:off x="4785724" y="2244243"/>
            <a:ext cx="1836300" cy="655018"/>
          </a:xfrm>
          <a:prstGeom prst="rect">
            <a:avLst/>
          </a:prstGeom>
          <a:noFill/>
          <a:ln>
            <a:noFill/>
          </a:ln>
        </p:spPr>
      </p:pic>
      <p:pic>
        <p:nvPicPr>
          <p:cNvPr id="70" name="Shape 70" descr="lock2.png"/>
          <p:cNvPicPr preferRelativeResize="0"/>
          <p:nvPr/>
        </p:nvPicPr>
        <p:blipFill>
          <a:blip r:embed="rId9">
            <a:alphaModFix/>
          </a:blip>
          <a:stretch>
            <a:fillRect/>
          </a:stretch>
        </p:blipFill>
        <p:spPr>
          <a:xfrm>
            <a:off x="7157484" y="1546537"/>
            <a:ext cx="1304045" cy="1897950"/>
          </a:xfrm>
          <a:prstGeom prst="rect">
            <a:avLst/>
          </a:prstGeom>
          <a:noFill/>
          <a:ln>
            <a:noFill/>
          </a:ln>
        </p:spPr>
      </p:pic>
      <p:sp>
        <p:nvSpPr>
          <p:cNvPr id="71" name="Shape 71"/>
          <p:cNvSpPr txBox="1"/>
          <p:nvPr/>
        </p:nvSpPr>
        <p:spPr>
          <a:xfrm>
            <a:off x="520550" y="3789450"/>
            <a:ext cx="1836300" cy="381900"/>
          </a:xfrm>
          <a:prstGeom prst="rect">
            <a:avLst/>
          </a:prstGeom>
          <a:noFill/>
          <a:ln>
            <a:noFill/>
          </a:ln>
        </p:spPr>
        <p:txBody>
          <a:bodyPr lIns="91425" tIns="91425" rIns="91425" bIns="91425" anchor="t" anchorCtr="0">
            <a:noAutofit/>
          </a:bodyPr>
          <a:lstStyle/>
          <a:p>
            <a:pPr lvl="0" algn="ctr">
              <a:spcBef>
                <a:spcPts val="0"/>
              </a:spcBef>
              <a:buNone/>
            </a:pPr>
            <a:r>
              <a:rPr lang="en" sz="2400" b="1">
                <a:solidFill>
                  <a:srgbClr val="FFD600"/>
                </a:solidFill>
                <a:latin typeface="Open Sans"/>
                <a:ea typeface="Open Sans"/>
                <a:cs typeface="Open Sans"/>
                <a:sym typeface="Open Sans"/>
              </a:rPr>
              <a:t>Patents</a:t>
            </a:r>
          </a:p>
        </p:txBody>
      </p:sp>
      <p:sp>
        <p:nvSpPr>
          <p:cNvPr id="72" name="Shape 72"/>
          <p:cNvSpPr txBox="1"/>
          <p:nvPr/>
        </p:nvSpPr>
        <p:spPr>
          <a:xfrm>
            <a:off x="2475738" y="37894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Copyrights</a:t>
            </a:r>
          </a:p>
        </p:txBody>
      </p:sp>
      <p:sp>
        <p:nvSpPr>
          <p:cNvPr id="73" name="Shape 73"/>
          <p:cNvSpPr txBox="1"/>
          <p:nvPr/>
        </p:nvSpPr>
        <p:spPr>
          <a:xfrm>
            <a:off x="4693013" y="3789450"/>
            <a:ext cx="20217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Trademarks</a:t>
            </a:r>
          </a:p>
        </p:txBody>
      </p:sp>
      <p:sp>
        <p:nvSpPr>
          <p:cNvPr id="74" name="Shape 74"/>
          <p:cNvSpPr txBox="1"/>
          <p:nvPr/>
        </p:nvSpPr>
        <p:spPr>
          <a:xfrm>
            <a:off x="6891359" y="3598550"/>
            <a:ext cx="1836300" cy="381900"/>
          </a:xfrm>
          <a:prstGeom prst="rect">
            <a:avLst/>
          </a:prstGeom>
          <a:noFill/>
          <a:ln>
            <a:noFill/>
          </a:ln>
        </p:spPr>
        <p:txBody>
          <a:bodyPr lIns="91425" tIns="91425" rIns="91425" bIns="91425" anchor="t" anchorCtr="0">
            <a:noAutofit/>
          </a:bodyPr>
          <a:lstStyle/>
          <a:p>
            <a:pPr lvl="0" algn="ctr" rtl="0">
              <a:spcBef>
                <a:spcPts val="0"/>
              </a:spcBef>
              <a:buNone/>
            </a:pPr>
            <a:r>
              <a:rPr lang="en" sz="2400" b="1">
                <a:solidFill>
                  <a:srgbClr val="FFD600"/>
                </a:solidFill>
                <a:latin typeface="Open Sans"/>
                <a:ea typeface="Open Sans"/>
                <a:cs typeface="Open Sans"/>
                <a:sym typeface="Open Sans"/>
              </a:rPr>
              <a:t>Trade Secrets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28"/>
        <p:cNvGrpSpPr/>
        <p:nvPr/>
      </p:nvGrpSpPr>
      <p:grpSpPr>
        <a:xfrm>
          <a:off x="0" y="0"/>
          <a:ext cx="0" cy="0"/>
          <a:chOff x="0" y="0"/>
          <a:chExt cx="0" cy="0"/>
        </a:xfrm>
      </p:grpSpPr>
      <p:pic>
        <p:nvPicPr>
          <p:cNvPr id="229" name="Shape 229" descr="book-cover7 (1).png"/>
          <p:cNvPicPr preferRelativeResize="0"/>
          <p:nvPr/>
        </p:nvPicPr>
        <p:blipFill>
          <a:blip r:embed="rId3">
            <a:alphaModFix amt="11000"/>
          </a:blip>
          <a:stretch>
            <a:fillRect/>
          </a:stretch>
        </p:blipFill>
        <p:spPr>
          <a:xfrm>
            <a:off x="-1449347" y="-8467647"/>
            <a:ext cx="11954096" cy="19127244"/>
          </a:xfrm>
          <a:prstGeom prst="rect">
            <a:avLst/>
          </a:prstGeom>
          <a:noFill/>
          <a:ln>
            <a:noFill/>
          </a:ln>
        </p:spPr>
      </p:pic>
      <p:sp>
        <p:nvSpPr>
          <p:cNvPr id="230" name="Shape 230"/>
          <p:cNvSpPr txBox="1"/>
          <p:nvPr/>
        </p:nvSpPr>
        <p:spPr>
          <a:xfrm>
            <a:off x="75" y="103750"/>
            <a:ext cx="9144000" cy="1191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The Value of IP to a Nation’s Economic Survival</a:t>
            </a:r>
          </a:p>
        </p:txBody>
      </p:sp>
      <p:sp>
        <p:nvSpPr>
          <p:cNvPr id="231" name="Shape 231"/>
          <p:cNvSpPr/>
          <p:nvPr/>
        </p:nvSpPr>
        <p:spPr>
          <a:xfrm>
            <a:off x="932100" y="1658875"/>
            <a:ext cx="2796300" cy="2587800"/>
          </a:xfrm>
          <a:prstGeom prst="ellipse">
            <a:avLst/>
          </a:prstGeom>
          <a:solidFill>
            <a:srgbClr val="66CCCC"/>
          </a:solidFill>
          <a:ln w="762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2" name="Shape 232"/>
          <p:cNvSpPr/>
          <p:nvPr/>
        </p:nvSpPr>
        <p:spPr>
          <a:xfrm>
            <a:off x="5363275" y="1658875"/>
            <a:ext cx="2796300" cy="2587800"/>
          </a:xfrm>
          <a:prstGeom prst="ellipse">
            <a:avLst/>
          </a:prstGeom>
          <a:solidFill>
            <a:srgbClr val="E28F38"/>
          </a:solidFill>
          <a:ln w="76200" cap="flat" cmpd="sng">
            <a:solidFill>
              <a:srgbClr val="EEEEE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3" name="Shape 233"/>
          <p:cNvSpPr txBox="1"/>
          <p:nvPr/>
        </p:nvSpPr>
        <p:spPr>
          <a:xfrm>
            <a:off x="1330800" y="2121775"/>
            <a:ext cx="1998900" cy="1662000"/>
          </a:xfrm>
          <a:prstGeom prst="rect">
            <a:avLst/>
          </a:prstGeom>
          <a:noFill/>
          <a:ln>
            <a:noFill/>
          </a:ln>
        </p:spPr>
        <p:txBody>
          <a:bodyPr lIns="91425" tIns="91425" rIns="91425" bIns="91425" anchor="t" anchorCtr="0">
            <a:noAutofit/>
          </a:bodyPr>
          <a:lstStyle/>
          <a:p>
            <a:pPr lvl="0" algn="ctr">
              <a:spcBef>
                <a:spcPts val="0"/>
              </a:spcBef>
              <a:buNone/>
            </a:pPr>
            <a:r>
              <a:rPr lang="en" sz="4800" b="1">
                <a:solidFill>
                  <a:srgbClr val="EEEEEE"/>
                </a:solidFill>
                <a:latin typeface="Open Sans"/>
                <a:ea typeface="Open Sans"/>
                <a:cs typeface="Open Sans"/>
                <a:sym typeface="Open Sans"/>
              </a:rPr>
              <a:t>38%</a:t>
            </a:r>
          </a:p>
          <a:p>
            <a:pPr lvl="0" algn="ctr">
              <a:spcBef>
                <a:spcPts val="0"/>
              </a:spcBef>
              <a:buNone/>
            </a:pPr>
            <a:r>
              <a:rPr lang="en" sz="3000" b="1">
                <a:solidFill>
                  <a:srgbClr val="EEEEEE"/>
                </a:solidFill>
              </a:rPr>
              <a:t>U.S. GDP</a:t>
            </a:r>
          </a:p>
        </p:txBody>
      </p:sp>
      <p:sp>
        <p:nvSpPr>
          <p:cNvPr id="234" name="Shape 234"/>
          <p:cNvSpPr txBox="1"/>
          <p:nvPr/>
        </p:nvSpPr>
        <p:spPr>
          <a:xfrm>
            <a:off x="5435500" y="2121775"/>
            <a:ext cx="2661600" cy="1662000"/>
          </a:xfrm>
          <a:prstGeom prst="rect">
            <a:avLst/>
          </a:prstGeom>
          <a:noFill/>
          <a:ln>
            <a:noFill/>
          </a:ln>
        </p:spPr>
        <p:txBody>
          <a:bodyPr lIns="91425" tIns="91425" rIns="91425" bIns="91425" anchor="t" anchorCtr="0">
            <a:noAutofit/>
          </a:bodyPr>
          <a:lstStyle/>
          <a:p>
            <a:pPr lvl="0" algn="ctr" rtl="0">
              <a:spcBef>
                <a:spcPts val="0"/>
              </a:spcBef>
              <a:buNone/>
            </a:pPr>
            <a:r>
              <a:rPr lang="en" sz="4800" b="1">
                <a:solidFill>
                  <a:srgbClr val="EEEEEE"/>
                </a:solidFill>
                <a:latin typeface="Open Sans"/>
                <a:ea typeface="Open Sans"/>
                <a:cs typeface="Open Sans"/>
                <a:sym typeface="Open Sans"/>
              </a:rPr>
              <a:t>80%</a:t>
            </a:r>
          </a:p>
          <a:p>
            <a:pPr lvl="0" algn="ctr" rtl="0">
              <a:spcBef>
                <a:spcPts val="0"/>
              </a:spcBef>
              <a:buNone/>
            </a:pPr>
            <a:r>
              <a:rPr lang="en" sz="3000" b="1">
                <a:solidFill>
                  <a:srgbClr val="EEEEEE"/>
                </a:solidFill>
              </a:rPr>
              <a:t>Market Value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238"/>
        <p:cNvGrpSpPr/>
        <p:nvPr/>
      </p:nvGrpSpPr>
      <p:grpSpPr>
        <a:xfrm>
          <a:off x="0" y="0"/>
          <a:ext cx="0" cy="0"/>
          <a:chOff x="0" y="0"/>
          <a:chExt cx="0" cy="0"/>
        </a:xfrm>
      </p:grpSpPr>
      <p:pic>
        <p:nvPicPr>
          <p:cNvPr id="239" name="Shape 239" descr="book-cover7 (1).png"/>
          <p:cNvPicPr preferRelativeResize="0"/>
          <p:nvPr/>
        </p:nvPicPr>
        <p:blipFill>
          <a:blip r:embed="rId3">
            <a:alphaModFix amt="5000"/>
          </a:blip>
          <a:stretch>
            <a:fillRect/>
          </a:stretch>
        </p:blipFill>
        <p:spPr>
          <a:xfrm>
            <a:off x="-1449347" y="-8467647"/>
            <a:ext cx="11954096" cy="19127244"/>
          </a:xfrm>
          <a:prstGeom prst="rect">
            <a:avLst/>
          </a:prstGeom>
          <a:noFill/>
          <a:ln>
            <a:noFill/>
          </a:ln>
        </p:spPr>
      </p:pic>
      <p:pic>
        <p:nvPicPr>
          <p:cNvPr id="240" name="Shape 240" descr="unnamed.jpg"/>
          <p:cNvPicPr preferRelativeResize="0"/>
          <p:nvPr/>
        </p:nvPicPr>
        <p:blipFill>
          <a:blip r:embed="rId4">
            <a:alphaModFix/>
          </a:blip>
          <a:stretch>
            <a:fillRect/>
          </a:stretch>
        </p:blipFill>
        <p:spPr>
          <a:xfrm>
            <a:off x="4838699" y="2683289"/>
            <a:ext cx="3637299" cy="1385200"/>
          </a:xfrm>
          <a:prstGeom prst="rect">
            <a:avLst/>
          </a:prstGeom>
          <a:noFill/>
          <a:ln w="38100" cap="flat" cmpd="sng">
            <a:solidFill>
              <a:srgbClr val="E28F38"/>
            </a:solidFill>
            <a:prstDash val="solid"/>
            <a:round/>
            <a:headEnd type="none" w="med" len="med"/>
            <a:tailEnd type="none" w="med" len="med"/>
          </a:ln>
        </p:spPr>
      </p:pic>
      <p:pic>
        <p:nvPicPr>
          <p:cNvPr id="241" name="Shape 241" descr="Michelson20MMLogo-Black (2).png"/>
          <p:cNvPicPr preferRelativeResize="0"/>
          <p:nvPr/>
        </p:nvPicPr>
        <p:blipFill>
          <a:blip r:embed="rId5">
            <a:alphaModFix/>
          </a:blip>
          <a:stretch>
            <a:fillRect/>
          </a:stretch>
        </p:blipFill>
        <p:spPr>
          <a:xfrm>
            <a:off x="342074" y="1975975"/>
            <a:ext cx="4015925" cy="3104625"/>
          </a:xfrm>
          <a:prstGeom prst="rect">
            <a:avLst/>
          </a:prstGeom>
          <a:noFill/>
          <a:ln>
            <a:noFill/>
          </a:ln>
        </p:spPr>
      </p:pic>
      <p:sp>
        <p:nvSpPr>
          <p:cNvPr id="242" name="Shape 242"/>
          <p:cNvSpPr txBox="1"/>
          <p:nvPr/>
        </p:nvSpPr>
        <p:spPr>
          <a:xfrm>
            <a:off x="2922400" y="1899775"/>
            <a:ext cx="2867400" cy="475200"/>
          </a:xfrm>
          <a:prstGeom prst="rect">
            <a:avLst/>
          </a:prstGeom>
          <a:noFill/>
          <a:ln>
            <a:noFill/>
          </a:ln>
        </p:spPr>
        <p:txBody>
          <a:bodyPr lIns="91425" tIns="91425" rIns="91425" bIns="91425" anchor="t" anchorCtr="0">
            <a:noAutofit/>
          </a:bodyPr>
          <a:lstStyle/>
          <a:p>
            <a:pPr lvl="0" algn="ctr">
              <a:spcBef>
                <a:spcPts val="0"/>
              </a:spcBef>
              <a:buNone/>
            </a:pPr>
            <a:r>
              <a:rPr lang="en" sz="2400" b="1">
                <a:solidFill>
                  <a:srgbClr val="FFD600"/>
                </a:solidFill>
                <a:latin typeface="Open Sans"/>
                <a:ea typeface="Open Sans"/>
                <a:cs typeface="Open Sans"/>
                <a:sym typeface="Open Sans"/>
              </a:rPr>
              <a:t>Presented By</a:t>
            </a:r>
          </a:p>
        </p:txBody>
      </p:sp>
      <p:sp>
        <p:nvSpPr>
          <p:cNvPr id="243" name="Shape 243"/>
          <p:cNvSpPr txBox="1"/>
          <p:nvPr/>
        </p:nvSpPr>
        <p:spPr>
          <a:xfrm>
            <a:off x="393700" y="203200"/>
            <a:ext cx="7378800" cy="635100"/>
          </a:xfrm>
          <a:prstGeom prst="rect">
            <a:avLst/>
          </a:prstGeom>
          <a:noFill/>
          <a:ln>
            <a:noFill/>
          </a:ln>
        </p:spPr>
        <p:txBody>
          <a:bodyPr lIns="91425" tIns="91425" rIns="91425" bIns="91425" anchor="t" anchorCtr="0">
            <a:noAutofit/>
          </a:bodyPr>
          <a:lstStyle/>
          <a:p>
            <a:pPr lvl="0">
              <a:spcBef>
                <a:spcPts val="0"/>
              </a:spcBef>
              <a:buNone/>
            </a:pPr>
            <a:r>
              <a:rPr lang="en" sz="3000" b="1">
                <a:solidFill>
                  <a:srgbClr val="E28F38"/>
                </a:solidFill>
                <a:latin typeface="Open Sans"/>
                <a:ea typeface="Open Sans"/>
                <a:cs typeface="Open Sans"/>
                <a:sym typeface="Open Sans"/>
              </a:rPr>
              <a:t>To learn more about IP visit:</a:t>
            </a:r>
          </a:p>
        </p:txBody>
      </p:sp>
      <p:sp>
        <p:nvSpPr>
          <p:cNvPr id="244" name="Shape 244"/>
          <p:cNvSpPr txBox="1"/>
          <p:nvPr/>
        </p:nvSpPr>
        <p:spPr>
          <a:xfrm>
            <a:off x="393700" y="727725"/>
            <a:ext cx="6540600" cy="584100"/>
          </a:xfrm>
          <a:prstGeom prst="rect">
            <a:avLst/>
          </a:prstGeom>
          <a:noFill/>
          <a:ln>
            <a:noFill/>
          </a:ln>
        </p:spPr>
        <p:txBody>
          <a:bodyPr lIns="91425" tIns="91425" rIns="91425" bIns="91425" anchor="ctr" anchorCtr="0">
            <a:noAutofit/>
          </a:bodyPr>
          <a:lstStyle/>
          <a:p>
            <a:pPr lvl="0" rtl="0">
              <a:spcBef>
                <a:spcPts val="0"/>
              </a:spcBef>
              <a:buNone/>
            </a:pPr>
            <a:r>
              <a:rPr lang="en" sz="3600" b="1">
                <a:solidFill>
                  <a:srgbClr val="FFD600"/>
                </a:solidFill>
                <a:latin typeface="Open Sans"/>
                <a:ea typeface="Open Sans"/>
                <a:cs typeface="Open Sans"/>
                <a:sym typeface="Open Sans"/>
              </a:rPr>
              <a:t>MichelsonIP.com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78"/>
        <p:cNvGrpSpPr/>
        <p:nvPr/>
      </p:nvGrpSpPr>
      <p:grpSpPr>
        <a:xfrm>
          <a:off x="0" y="0"/>
          <a:ext cx="0" cy="0"/>
          <a:chOff x="0" y="0"/>
          <a:chExt cx="0" cy="0"/>
        </a:xfrm>
      </p:grpSpPr>
      <p:pic>
        <p:nvPicPr>
          <p:cNvPr id="79" name="Shape 79" descr="solutions-xxl.png"/>
          <p:cNvPicPr preferRelativeResize="0"/>
          <p:nvPr/>
        </p:nvPicPr>
        <p:blipFill>
          <a:blip r:embed="rId3">
            <a:alphaModFix amt="15000"/>
          </a:blip>
          <a:stretch>
            <a:fillRect/>
          </a:stretch>
        </p:blipFill>
        <p:spPr>
          <a:xfrm>
            <a:off x="2853325" y="966650"/>
            <a:ext cx="3437500" cy="3437500"/>
          </a:xfrm>
          <a:prstGeom prst="rect">
            <a:avLst/>
          </a:prstGeom>
          <a:noFill/>
          <a:ln>
            <a:noFill/>
          </a:ln>
        </p:spPr>
      </p:pic>
      <p:sp>
        <p:nvSpPr>
          <p:cNvPr id="80" name="Shape 80"/>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Patents  </a:t>
            </a:r>
          </a:p>
        </p:txBody>
      </p:sp>
      <p:sp>
        <p:nvSpPr>
          <p:cNvPr id="81" name="Shape 81"/>
          <p:cNvSpPr txBox="1"/>
          <p:nvPr/>
        </p:nvSpPr>
        <p:spPr>
          <a:xfrm>
            <a:off x="309675" y="14261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the government of a nation to an inventor that gives him or her the exclusive right to the invention for up to 20 years, in exchange for disclosing the details of the new technology to society for its ultimate benefit.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85"/>
        <p:cNvGrpSpPr/>
        <p:nvPr/>
      </p:nvGrpSpPr>
      <p:grpSpPr>
        <a:xfrm>
          <a:off x="0" y="0"/>
          <a:ext cx="0" cy="0"/>
          <a:chOff x="0" y="0"/>
          <a:chExt cx="0" cy="0"/>
        </a:xfrm>
      </p:grpSpPr>
      <p:grpSp>
        <p:nvGrpSpPr>
          <p:cNvPr id="86" name="Shape 86"/>
          <p:cNvGrpSpPr/>
          <p:nvPr/>
        </p:nvGrpSpPr>
        <p:grpSpPr>
          <a:xfrm>
            <a:off x="2185933" y="999702"/>
            <a:ext cx="4683530" cy="3828605"/>
            <a:chOff x="3476349" y="1854250"/>
            <a:chExt cx="1829075" cy="1800425"/>
          </a:xfrm>
        </p:grpSpPr>
        <p:pic>
          <p:nvPicPr>
            <p:cNvPr id="87" name="Shape 87" descr="white-music-notes-clip-art-at-clker-com-vector-clip-art-online-Ig4hT0-clipart.png"/>
            <p:cNvPicPr preferRelativeResize="0"/>
            <p:nvPr/>
          </p:nvPicPr>
          <p:blipFill>
            <a:blip r:embed="rId3">
              <a:alphaModFix amt="15000"/>
            </a:blip>
            <a:stretch>
              <a:fillRect/>
            </a:stretch>
          </p:blipFill>
          <p:spPr>
            <a:xfrm>
              <a:off x="3476349" y="1854250"/>
              <a:ext cx="702175" cy="922350"/>
            </a:xfrm>
            <a:prstGeom prst="rect">
              <a:avLst/>
            </a:prstGeom>
            <a:noFill/>
            <a:ln>
              <a:noFill/>
            </a:ln>
          </p:spPr>
        </p:pic>
        <p:pic>
          <p:nvPicPr>
            <p:cNvPr id="88" name="Shape 88" descr="theatre-masks-xxl.png"/>
            <p:cNvPicPr preferRelativeResize="0"/>
            <p:nvPr/>
          </p:nvPicPr>
          <p:blipFill>
            <a:blip r:embed="rId4">
              <a:alphaModFix amt="15000"/>
            </a:blip>
            <a:stretch>
              <a:fillRect/>
            </a:stretch>
          </p:blipFill>
          <p:spPr>
            <a:xfrm>
              <a:off x="4383075" y="2006650"/>
              <a:ext cx="922350" cy="922350"/>
            </a:xfrm>
            <a:prstGeom prst="rect">
              <a:avLst/>
            </a:prstGeom>
            <a:noFill/>
            <a:ln>
              <a:noFill/>
            </a:ln>
          </p:spPr>
        </p:pic>
        <p:pic>
          <p:nvPicPr>
            <p:cNvPr id="89" name="Shape 89" descr="quill-icon-2.png"/>
            <p:cNvPicPr preferRelativeResize="0"/>
            <p:nvPr/>
          </p:nvPicPr>
          <p:blipFill>
            <a:blip r:embed="rId5">
              <a:alphaModFix amt="15000"/>
            </a:blip>
            <a:stretch>
              <a:fillRect/>
            </a:stretch>
          </p:blipFill>
          <p:spPr>
            <a:xfrm>
              <a:off x="4057955" y="2792476"/>
              <a:ext cx="845281" cy="862199"/>
            </a:xfrm>
            <a:prstGeom prst="rect">
              <a:avLst/>
            </a:prstGeom>
            <a:noFill/>
            <a:ln>
              <a:noFill/>
            </a:ln>
          </p:spPr>
        </p:pic>
      </p:grpSp>
      <p:sp>
        <p:nvSpPr>
          <p:cNvPr id="90" name="Shape 90"/>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Copyrights </a:t>
            </a:r>
          </a:p>
        </p:txBody>
      </p:sp>
      <p:sp>
        <p:nvSpPr>
          <p:cNvPr id="91" name="Shape 91"/>
          <p:cNvSpPr txBox="1"/>
          <p:nvPr/>
        </p:nvSpPr>
        <p:spPr>
          <a:xfrm>
            <a:off x="309675" y="17309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a government to the author of an original literary, dramatic, musical, artistic, or other eligible creative work.</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95"/>
        <p:cNvGrpSpPr/>
        <p:nvPr/>
      </p:nvGrpSpPr>
      <p:grpSpPr>
        <a:xfrm>
          <a:off x="0" y="0"/>
          <a:ext cx="0" cy="0"/>
          <a:chOff x="0" y="0"/>
          <a:chExt cx="0" cy="0"/>
        </a:xfrm>
      </p:grpSpPr>
      <p:pic>
        <p:nvPicPr>
          <p:cNvPr id="96" name="Shape 96" descr="Nike-Logo-PNG.png"/>
          <p:cNvPicPr preferRelativeResize="0"/>
          <p:nvPr/>
        </p:nvPicPr>
        <p:blipFill>
          <a:blip r:embed="rId3">
            <a:alphaModFix amt="15000"/>
          </a:blip>
          <a:stretch>
            <a:fillRect/>
          </a:stretch>
        </p:blipFill>
        <p:spPr>
          <a:xfrm>
            <a:off x="1647375" y="1730948"/>
            <a:ext cx="5849251" cy="2086451"/>
          </a:xfrm>
          <a:prstGeom prst="rect">
            <a:avLst/>
          </a:prstGeom>
          <a:noFill/>
          <a:ln>
            <a:noFill/>
          </a:ln>
        </p:spPr>
      </p:pic>
      <p:sp>
        <p:nvSpPr>
          <p:cNvPr id="97" name="Shape 97"/>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Trademarks </a:t>
            </a:r>
          </a:p>
        </p:txBody>
      </p:sp>
      <p:sp>
        <p:nvSpPr>
          <p:cNvPr id="98" name="Shape 98"/>
          <p:cNvSpPr txBox="1"/>
          <p:nvPr/>
        </p:nvSpPr>
        <p:spPr>
          <a:xfrm>
            <a:off x="309675" y="1426150"/>
            <a:ext cx="8524800" cy="25185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An intellectual property right granted by a government to an individual, business, or legal entity that creates and uses a distinctive word, name, symbol, or device to distinguish its products or services from those from any other entity in the marketplace.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02"/>
        <p:cNvGrpSpPr/>
        <p:nvPr/>
      </p:nvGrpSpPr>
      <p:grpSpPr>
        <a:xfrm>
          <a:off x="0" y="0"/>
          <a:ext cx="0" cy="0"/>
          <a:chOff x="0" y="0"/>
          <a:chExt cx="0" cy="0"/>
        </a:xfrm>
      </p:grpSpPr>
      <p:pic>
        <p:nvPicPr>
          <p:cNvPr id="103" name="Shape 103" descr="lock2.png"/>
          <p:cNvPicPr preferRelativeResize="0"/>
          <p:nvPr/>
        </p:nvPicPr>
        <p:blipFill>
          <a:blip r:embed="rId3">
            <a:alphaModFix amt="15000"/>
          </a:blip>
          <a:stretch>
            <a:fillRect/>
          </a:stretch>
        </p:blipFill>
        <p:spPr>
          <a:xfrm>
            <a:off x="3210851" y="881051"/>
            <a:ext cx="2722284" cy="3962124"/>
          </a:xfrm>
          <a:prstGeom prst="rect">
            <a:avLst/>
          </a:prstGeom>
          <a:noFill/>
          <a:ln>
            <a:noFill/>
          </a:ln>
        </p:spPr>
      </p:pic>
      <p:sp>
        <p:nvSpPr>
          <p:cNvPr id="104" name="Shape 104"/>
          <p:cNvSpPr txBox="1"/>
          <p:nvPr/>
        </p:nvSpPr>
        <p:spPr>
          <a:xfrm>
            <a:off x="75" y="256150"/>
            <a:ext cx="9144000" cy="7773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Trade Secrets </a:t>
            </a:r>
          </a:p>
        </p:txBody>
      </p:sp>
      <p:sp>
        <p:nvSpPr>
          <p:cNvPr id="105" name="Shape 105"/>
          <p:cNvSpPr txBox="1"/>
          <p:nvPr/>
        </p:nvSpPr>
        <p:spPr>
          <a:xfrm>
            <a:off x="309675" y="1930612"/>
            <a:ext cx="8524800" cy="1863000"/>
          </a:xfrm>
          <a:prstGeom prst="rect">
            <a:avLst/>
          </a:prstGeom>
          <a:noFill/>
          <a:ln>
            <a:noFill/>
          </a:ln>
        </p:spPr>
        <p:txBody>
          <a:bodyPr lIns="91425" tIns="91425" rIns="91425" bIns="91425" anchor="t" anchorCtr="0">
            <a:noAutofit/>
          </a:bodyPr>
          <a:lstStyle/>
          <a:p>
            <a:pPr lvl="0" algn="ctr" rtl="0">
              <a:spcBef>
                <a:spcPts val="0"/>
              </a:spcBef>
              <a:buNone/>
            </a:pPr>
            <a:r>
              <a:rPr lang="en" sz="3000">
                <a:solidFill>
                  <a:srgbClr val="FFD600"/>
                </a:solidFill>
                <a:latin typeface="Open Sans"/>
                <a:ea typeface="Open Sans"/>
                <a:cs typeface="Open Sans"/>
                <a:sym typeface="Open Sans"/>
              </a:rPr>
              <a:t>A law that requires that the intellectual property to be protected, not publicly disclosed.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09"/>
        <p:cNvGrpSpPr/>
        <p:nvPr/>
      </p:nvGrpSpPr>
      <p:grpSpPr>
        <a:xfrm>
          <a:off x="0" y="0"/>
          <a:ext cx="0" cy="0"/>
          <a:chOff x="0" y="0"/>
          <a:chExt cx="0" cy="0"/>
        </a:xfrm>
      </p:grpSpPr>
      <p:sp>
        <p:nvSpPr>
          <p:cNvPr id="110" name="Shape 110"/>
          <p:cNvSpPr txBox="1"/>
          <p:nvPr/>
        </p:nvSpPr>
        <p:spPr>
          <a:xfrm>
            <a:off x="75" y="103750"/>
            <a:ext cx="9144000" cy="942600"/>
          </a:xfrm>
          <a:prstGeom prst="rect">
            <a:avLst/>
          </a:prstGeom>
          <a:noFill/>
          <a:ln>
            <a:noFill/>
          </a:ln>
        </p:spPr>
        <p:txBody>
          <a:bodyPr lIns="91425" tIns="91425" rIns="91425" bIns="91425" anchor="t" anchorCtr="0">
            <a:noAutofit/>
          </a:bodyPr>
          <a:lstStyle/>
          <a:p>
            <a:pPr lvl="0" algn="ctr" rtl="0">
              <a:spcBef>
                <a:spcPts val="0"/>
              </a:spcBef>
              <a:buNone/>
            </a:pPr>
            <a:r>
              <a:rPr lang="en" sz="3600" b="1" u="sng">
                <a:solidFill>
                  <a:srgbClr val="E28F38"/>
                </a:solidFill>
                <a:latin typeface="Open Sans"/>
                <a:ea typeface="Open Sans"/>
                <a:cs typeface="Open Sans"/>
                <a:sym typeface="Open Sans"/>
              </a:rPr>
              <a:t>The History of Patents</a:t>
            </a:r>
          </a:p>
        </p:txBody>
      </p:sp>
      <p:sp>
        <p:nvSpPr>
          <p:cNvPr id="111" name="Shape 111"/>
          <p:cNvSpPr txBox="1"/>
          <p:nvPr/>
        </p:nvSpPr>
        <p:spPr>
          <a:xfrm>
            <a:off x="4095225" y="1536900"/>
            <a:ext cx="3207000" cy="5124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Greece, 500 BC</a:t>
            </a:r>
          </a:p>
        </p:txBody>
      </p:sp>
      <p:sp>
        <p:nvSpPr>
          <p:cNvPr id="112" name="Shape 112"/>
          <p:cNvSpPr txBox="1"/>
          <p:nvPr/>
        </p:nvSpPr>
        <p:spPr>
          <a:xfrm>
            <a:off x="4095225" y="2315550"/>
            <a:ext cx="3207000" cy="5124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Europe, 1700s</a:t>
            </a:r>
          </a:p>
        </p:txBody>
      </p:sp>
      <p:sp>
        <p:nvSpPr>
          <p:cNvPr id="113" name="Shape 113"/>
          <p:cNvSpPr txBox="1"/>
          <p:nvPr/>
        </p:nvSpPr>
        <p:spPr>
          <a:xfrm>
            <a:off x="4095225" y="3094200"/>
            <a:ext cx="4820400" cy="13080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Early Patent Systems Reinforced Wealth of Elites</a:t>
            </a:r>
          </a:p>
        </p:txBody>
      </p:sp>
      <p:pic>
        <p:nvPicPr>
          <p:cNvPr id="114" name="Shape 114" descr="1 euro mappe.jpg"/>
          <p:cNvPicPr preferRelativeResize="0"/>
          <p:nvPr/>
        </p:nvPicPr>
        <p:blipFill>
          <a:blip r:embed="rId3">
            <a:alphaModFix/>
          </a:blip>
          <a:stretch>
            <a:fillRect/>
          </a:stretch>
        </p:blipFill>
        <p:spPr>
          <a:xfrm>
            <a:off x="485875" y="1227925"/>
            <a:ext cx="3372399" cy="3021875"/>
          </a:xfrm>
          <a:prstGeom prst="rect">
            <a:avLst/>
          </a:prstGeom>
          <a:noFill/>
          <a:ln w="38100" cap="flat" cmpd="sng">
            <a:solidFill>
              <a:srgbClr val="E28F38"/>
            </a:solidFill>
            <a:prstDash val="solid"/>
            <a:round/>
            <a:headEnd type="none" w="med" len="med"/>
            <a:tailEnd type="none" w="med" len="me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18"/>
        <p:cNvGrpSpPr/>
        <p:nvPr/>
      </p:nvGrpSpPr>
      <p:grpSpPr>
        <a:xfrm>
          <a:off x="0" y="0"/>
          <a:ext cx="0" cy="0"/>
          <a:chOff x="0" y="0"/>
          <a:chExt cx="0" cy="0"/>
        </a:xfrm>
      </p:grpSpPr>
      <p:pic>
        <p:nvPicPr>
          <p:cNvPr id="119" name="Shape 119"/>
          <p:cNvPicPr preferRelativeResize="0"/>
          <p:nvPr/>
        </p:nvPicPr>
        <p:blipFill rotWithShape="1">
          <a:blip r:embed="rId3">
            <a:alphaModFix amt="21000"/>
          </a:blip>
          <a:srcRect b="43895"/>
          <a:stretch/>
        </p:blipFill>
        <p:spPr>
          <a:xfrm>
            <a:off x="-205000" y="-9"/>
            <a:ext cx="9553999" cy="6070586"/>
          </a:xfrm>
          <a:prstGeom prst="rect">
            <a:avLst/>
          </a:prstGeom>
          <a:noFill/>
          <a:ln>
            <a:noFill/>
          </a:ln>
        </p:spPr>
      </p:pic>
      <p:sp>
        <p:nvSpPr>
          <p:cNvPr id="120" name="Shape 120"/>
          <p:cNvSpPr txBox="1"/>
          <p:nvPr/>
        </p:nvSpPr>
        <p:spPr>
          <a:xfrm>
            <a:off x="75" y="332350"/>
            <a:ext cx="9144000" cy="707100"/>
          </a:xfrm>
          <a:prstGeom prst="rect">
            <a:avLst/>
          </a:prstGeom>
          <a:noFill/>
          <a:ln>
            <a:noFill/>
          </a:ln>
        </p:spPr>
        <p:txBody>
          <a:bodyPr lIns="91425" tIns="91425" rIns="91425" bIns="91425" anchor="t" anchorCtr="0">
            <a:noAutofit/>
          </a:bodyPr>
          <a:lstStyle/>
          <a:p>
            <a:pPr lvl="0" algn="ctr" rtl="0">
              <a:spcBef>
                <a:spcPts val="0"/>
              </a:spcBef>
              <a:buNone/>
            </a:pPr>
            <a:r>
              <a:rPr lang="en" sz="3000" b="1">
                <a:solidFill>
                  <a:srgbClr val="E28F38"/>
                </a:solidFill>
                <a:latin typeface="Open Sans"/>
                <a:ea typeface="Open Sans"/>
                <a:cs typeface="Open Sans"/>
                <a:sym typeface="Open Sans"/>
              </a:rPr>
              <a:t>What Is The Rationale For Issuing A Patent?</a:t>
            </a:r>
          </a:p>
        </p:txBody>
      </p:sp>
      <p:pic>
        <p:nvPicPr>
          <p:cNvPr id="121" name="Shape 121" descr="Scene_at_the_Signing_of_the_Constitution_of_the_United_States.jpg"/>
          <p:cNvPicPr preferRelativeResize="0"/>
          <p:nvPr/>
        </p:nvPicPr>
        <p:blipFill>
          <a:blip r:embed="rId4">
            <a:alphaModFix/>
          </a:blip>
          <a:stretch>
            <a:fillRect/>
          </a:stretch>
        </p:blipFill>
        <p:spPr>
          <a:xfrm>
            <a:off x="4804650" y="1585550"/>
            <a:ext cx="4065472" cy="2619524"/>
          </a:xfrm>
          <a:prstGeom prst="rect">
            <a:avLst/>
          </a:prstGeom>
          <a:noFill/>
          <a:ln w="38100" cap="flat" cmpd="sng">
            <a:solidFill>
              <a:srgbClr val="E28F38"/>
            </a:solidFill>
            <a:prstDash val="solid"/>
            <a:round/>
            <a:headEnd type="none" w="med" len="med"/>
            <a:tailEnd type="none" w="med" len="med"/>
          </a:ln>
        </p:spPr>
      </p:pic>
      <p:sp>
        <p:nvSpPr>
          <p:cNvPr id="122" name="Shape 122"/>
          <p:cNvSpPr txBox="1"/>
          <p:nvPr/>
        </p:nvSpPr>
        <p:spPr>
          <a:xfrm>
            <a:off x="0" y="1585550"/>
            <a:ext cx="4707900" cy="2356500"/>
          </a:xfrm>
          <a:prstGeom prst="rect">
            <a:avLst/>
          </a:prstGeom>
          <a:noFill/>
          <a:ln>
            <a:noFill/>
          </a:ln>
        </p:spPr>
        <p:txBody>
          <a:bodyPr lIns="91425" tIns="91425" rIns="91425" bIns="91425" anchor="t" anchorCtr="0">
            <a:noAutofit/>
          </a:bodyPr>
          <a:lstStyle/>
          <a:p>
            <a:pPr lvl="0" algn="ctr">
              <a:spcBef>
                <a:spcPts val="0"/>
              </a:spcBef>
              <a:buNone/>
            </a:pPr>
            <a:r>
              <a:rPr lang="en" sz="2800">
                <a:solidFill>
                  <a:srgbClr val="E28F38"/>
                </a:solidFill>
                <a:latin typeface="Open Sans"/>
                <a:ea typeface="Open Sans"/>
                <a:cs typeface="Open Sans"/>
                <a:sym typeface="Open Sans"/>
              </a:rPr>
              <a:t>The Founding Fathers designed a patent system that would</a:t>
            </a:r>
            <a:r>
              <a:rPr lang="en" sz="2800">
                <a:solidFill>
                  <a:srgbClr val="FFD600"/>
                </a:solidFill>
                <a:latin typeface="Open Sans"/>
                <a:ea typeface="Open Sans"/>
                <a:cs typeface="Open Sans"/>
                <a:sym typeface="Open Sans"/>
              </a:rPr>
              <a:t> </a:t>
            </a:r>
            <a:r>
              <a:rPr lang="en" sz="2800" b="1" i="1">
                <a:solidFill>
                  <a:srgbClr val="FFD600"/>
                </a:solidFill>
                <a:latin typeface="Open Sans"/>
                <a:ea typeface="Open Sans"/>
                <a:cs typeface="Open Sans"/>
                <a:sym typeface="Open Sans"/>
              </a:rPr>
              <a:t>“stimulate the inventive genius and entrepreneurial energy of the common man.”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2D40"/>
        </a:solidFill>
        <a:effectLst/>
      </p:bgPr>
    </p:bg>
    <p:spTree>
      <p:nvGrpSpPr>
        <p:cNvPr id="1" name="Shape 126"/>
        <p:cNvGrpSpPr/>
        <p:nvPr/>
      </p:nvGrpSpPr>
      <p:grpSpPr>
        <a:xfrm>
          <a:off x="0" y="0"/>
          <a:ext cx="0" cy="0"/>
          <a:chOff x="0" y="0"/>
          <a:chExt cx="0" cy="0"/>
        </a:xfrm>
      </p:grpSpPr>
      <p:pic>
        <p:nvPicPr>
          <p:cNvPr id="127" name="Shape 127" descr="1024px-US-PatentTrademarkOffice-Seal.svg.png"/>
          <p:cNvPicPr preferRelativeResize="0"/>
          <p:nvPr/>
        </p:nvPicPr>
        <p:blipFill>
          <a:blip r:embed="rId3">
            <a:alphaModFix amt="6000"/>
          </a:blip>
          <a:stretch>
            <a:fillRect/>
          </a:stretch>
        </p:blipFill>
        <p:spPr>
          <a:xfrm>
            <a:off x="2185062" y="184812"/>
            <a:ext cx="4773875" cy="4773875"/>
          </a:xfrm>
          <a:prstGeom prst="rect">
            <a:avLst/>
          </a:prstGeom>
          <a:noFill/>
          <a:ln>
            <a:noFill/>
          </a:ln>
        </p:spPr>
      </p:pic>
      <p:sp>
        <p:nvSpPr>
          <p:cNvPr id="128" name="Shape 128"/>
          <p:cNvSpPr txBox="1"/>
          <p:nvPr/>
        </p:nvSpPr>
        <p:spPr>
          <a:xfrm>
            <a:off x="75" y="103750"/>
            <a:ext cx="9144000" cy="1362600"/>
          </a:xfrm>
          <a:prstGeom prst="rect">
            <a:avLst/>
          </a:prstGeom>
          <a:noFill/>
          <a:ln>
            <a:noFill/>
          </a:ln>
        </p:spPr>
        <p:txBody>
          <a:bodyPr lIns="91425" tIns="91425" rIns="91425" bIns="91425" anchor="t" anchorCtr="0">
            <a:noAutofit/>
          </a:bodyPr>
          <a:lstStyle/>
          <a:p>
            <a:pPr lvl="0" algn="ctr" rtl="0">
              <a:spcBef>
                <a:spcPts val="0"/>
              </a:spcBef>
              <a:buNone/>
            </a:pPr>
            <a:r>
              <a:rPr lang="en" sz="3600" b="1">
                <a:solidFill>
                  <a:srgbClr val="E28F38"/>
                </a:solidFill>
                <a:latin typeface="Open Sans"/>
                <a:ea typeface="Open Sans"/>
                <a:cs typeface="Open Sans"/>
                <a:sym typeface="Open Sans"/>
              </a:rPr>
              <a:t>Two Goals of Today’s U.S. Patent System</a:t>
            </a:r>
          </a:p>
        </p:txBody>
      </p:sp>
      <p:sp>
        <p:nvSpPr>
          <p:cNvPr id="129" name="Shape 129"/>
          <p:cNvSpPr txBox="1"/>
          <p:nvPr/>
        </p:nvSpPr>
        <p:spPr>
          <a:xfrm>
            <a:off x="929200" y="1440175"/>
            <a:ext cx="3678300" cy="5532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AutoNum type="arabicPeriod"/>
            </a:pPr>
            <a:r>
              <a:rPr lang="en" sz="2400">
                <a:solidFill>
                  <a:srgbClr val="FFD600"/>
                </a:solidFill>
                <a:latin typeface="Open Sans"/>
                <a:ea typeface="Open Sans"/>
                <a:cs typeface="Open Sans"/>
                <a:sym typeface="Open Sans"/>
              </a:rPr>
              <a:t>Stimulate Invention</a:t>
            </a:r>
          </a:p>
        </p:txBody>
      </p:sp>
      <p:sp>
        <p:nvSpPr>
          <p:cNvPr id="130" name="Shape 130"/>
          <p:cNvSpPr txBox="1"/>
          <p:nvPr/>
        </p:nvSpPr>
        <p:spPr>
          <a:xfrm>
            <a:off x="929200" y="3094275"/>
            <a:ext cx="3270300" cy="5532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AutoNum type="arabicPeriod" startAt="2"/>
            </a:pPr>
            <a:r>
              <a:rPr lang="en" sz="2400">
                <a:solidFill>
                  <a:srgbClr val="FFD600"/>
                </a:solidFill>
                <a:latin typeface="Open Sans"/>
                <a:ea typeface="Open Sans"/>
                <a:cs typeface="Open Sans"/>
                <a:sym typeface="Open Sans"/>
              </a:rPr>
              <a:t>Share Knowledge</a:t>
            </a:r>
          </a:p>
        </p:txBody>
      </p:sp>
      <p:sp>
        <p:nvSpPr>
          <p:cNvPr id="131" name="Shape 131"/>
          <p:cNvSpPr txBox="1"/>
          <p:nvPr/>
        </p:nvSpPr>
        <p:spPr>
          <a:xfrm>
            <a:off x="1627825" y="1993375"/>
            <a:ext cx="5891400" cy="358500"/>
          </a:xfrm>
          <a:prstGeom prst="rect">
            <a:avLst/>
          </a:prstGeom>
          <a:noFill/>
          <a:ln>
            <a:noFill/>
          </a:ln>
        </p:spPr>
        <p:txBody>
          <a:bodyPr lIns="91425" tIns="91425" rIns="91425" bIns="91425" anchor="t" anchorCtr="0">
            <a:noAutofit/>
          </a:bodyPr>
          <a:lstStyle/>
          <a:p>
            <a:pPr marL="457200" lvl="0" indent="-38100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Property rights are protected to help ensure creation and productivity</a:t>
            </a:r>
          </a:p>
        </p:txBody>
      </p:sp>
      <p:sp>
        <p:nvSpPr>
          <p:cNvPr id="132" name="Shape 132"/>
          <p:cNvSpPr txBox="1"/>
          <p:nvPr/>
        </p:nvSpPr>
        <p:spPr>
          <a:xfrm>
            <a:off x="1627825" y="3647475"/>
            <a:ext cx="6485700" cy="1037700"/>
          </a:xfrm>
          <a:prstGeom prst="rect">
            <a:avLst/>
          </a:prstGeom>
          <a:noFill/>
          <a:ln>
            <a:noFill/>
          </a:ln>
        </p:spPr>
        <p:txBody>
          <a:bodyPr lIns="91425" tIns="91425" rIns="91425" bIns="91425" anchor="t" anchorCtr="0">
            <a:noAutofit/>
          </a:bodyPr>
          <a:lstStyle/>
          <a:p>
            <a:pPr marL="457200" lvl="0" indent="-381000" rtl="0">
              <a:spcBef>
                <a:spcPts val="0"/>
              </a:spcBef>
              <a:buClr>
                <a:srgbClr val="FFD600"/>
              </a:buClr>
              <a:buSzPct val="100000"/>
              <a:buFont typeface="Open Sans"/>
              <a:buChar char="●"/>
            </a:pPr>
            <a:r>
              <a:rPr lang="en" sz="2400">
                <a:solidFill>
                  <a:srgbClr val="FFD600"/>
                </a:solidFill>
                <a:latin typeface="Open Sans"/>
                <a:ea typeface="Open Sans"/>
                <a:cs typeface="Open Sans"/>
                <a:sym typeface="Open Sans"/>
              </a:rPr>
              <a:t>Promote progress and “the general welfare” by disclosing inventions</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522441E65C9044B27D69F51C76C60E" ma:contentTypeVersion="7" ma:contentTypeDescription="Create a new document." ma:contentTypeScope="" ma:versionID="01ceed5baf9da1be6da0510e73a6b68d">
  <xsd:schema xmlns:xsd="http://www.w3.org/2001/XMLSchema" xmlns:xs="http://www.w3.org/2001/XMLSchema" xmlns:p="http://schemas.microsoft.com/office/2006/metadata/properties" xmlns:ns2="f0079f8d-19cf-465d-8a7f-d822a1ec1827" xmlns:ns3="a83de35b-7e28-4ceb-b230-0bd65eac31a5" targetNamespace="http://schemas.microsoft.com/office/2006/metadata/properties" ma:root="true" ma:fieldsID="56a87c105115cc1688a08bb8e8a41592" ns2:_="" ns3:_="">
    <xsd:import namespace="f0079f8d-19cf-465d-8a7f-d822a1ec1827"/>
    <xsd:import namespace="a83de35b-7e28-4ceb-b230-0bd65eac3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079f8d-19cf-465d-8a7f-d822a1ec182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3de35b-7e28-4ceb-b230-0bd65eac31a5"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79A34E-8F17-4182-964C-0D56EF749039}">
  <ds:schemaRefs>
    <ds:schemaRef ds:uri="http://purl.org/dc/dcmitype/"/>
    <ds:schemaRef ds:uri="http://www.w3.org/XML/1998/namespace"/>
    <ds:schemaRef ds:uri="f0079f8d-19cf-465d-8a7f-d822a1ec1827"/>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schemas.microsoft.com/office/infopath/2007/PartnerControls"/>
    <ds:schemaRef ds:uri="a83de35b-7e28-4ceb-b230-0bd65eac31a5"/>
  </ds:schemaRefs>
</ds:datastoreItem>
</file>

<file path=customXml/itemProps2.xml><?xml version="1.0" encoding="utf-8"?>
<ds:datastoreItem xmlns:ds="http://schemas.openxmlformats.org/officeDocument/2006/customXml" ds:itemID="{D88A9B21-AF51-4573-AA04-6407D38B29FA}">
  <ds:schemaRefs>
    <ds:schemaRef ds:uri="http://schemas.microsoft.com/sharepoint/v3/contenttype/forms"/>
  </ds:schemaRefs>
</ds:datastoreItem>
</file>

<file path=customXml/itemProps3.xml><?xml version="1.0" encoding="utf-8"?>
<ds:datastoreItem xmlns:ds="http://schemas.openxmlformats.org/officeDocument/2006/customXml" ds:itemID="{EA49B1CC-F3A8-474E-B09B-D1CDFBA64D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079f8d-19cf-465d-8a7f-d822a1ec1827"/>
    <ds:schemaRef ds:uri="a83de35b-7e28-4ceb-b230-0bd65eac31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1675</Words>
  <Application>Microsoft Office PowerPoint</Application>
  <PresentationFormat>On-screen Show (16:9)</PresentationFormat>
  <Paragraphs>132</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Open Sans</vt:lpstr>
      <vt:lpstr>Arial</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Kristen Garrett</dc:creator>
  <cp:lastModifiedBy>Kristen Garrett</cp:lastModifiedBy>
  <cp:revision>1</cp:revision>
  <dcterms:modified xsi:type="dcterms:W3CDTF">2017-12-19T17:36:44Z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0x0101006C522441E65C9044B27D69F51C76C60E</vt:lpwstr>
  </property>
</Properties>
</file>