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embeddedFontLst>
    <p:embeddedFont>
      <p:font typeface="Open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From these theories rose today’s U.S.patent system, satisfying two broad goals:</a:t>
            </a:r>
          </a:p>
          <a:p>
            <a:pPr marL="914400" lvl="1" indent="-298450">
              <a:lnSpc>
                <a:spcPct val="115000"/>
              </a:lnSpc>
              <a:spcBef>
                <a:spcPts val="0"/>
              </a:spcBef>
              <a:buClr>
                <a:schemeClr val="dk1"/>
              </a:buClr>
              <a:buSzPct val="100000"/>
              <a:buChar char="○"/>
            </a:pPr>
            <a:r>
              <a:rPr lang="en" u="sng">
                <a:solidFill>
                  <a:schemeClr val="dk1"/>
                </a:solidFill>
              </a:rPr>
              <a:t>Stimulates invention</a:t>
            </a:r>
            <a:r>
              <a:rPr lang="en">
                <a:solidFill>
                  <a:schemeClr val="dk1"/>
                </a:solidFill>
              </a:rPr>
              <a:t>: The inherent property rights of inventors and authors to their creations are protected, thereby helping to ensure that the wellsprings of creation and productivity do not dry up for lack of incentive.</a:t>
            </a:r>
          </a:p>
          <a:p>
            <a:pPr marL="914400" lvl="1" indent="-298450" rtl="0">
              <a:lnSpc>
                <a:spcPct val="115000"/>
              </a:lnSpc>
              <a:spcBef>
                <a:spcPts val="0"/>
              </a:spcBef>
              <a:buClr>
                <a:schemeClr val="dk1"/>
              </a:buClr>
              <a:buSzPct val="100000"/>
              <a:buChar char="○"/>
            </a:pPr>
            <a:r>
              <a:rPr lang="en" u="sng">
                <a:solidFill>
                  <a:schemeClr val="dk1"/>
                </a:solidFill>
              </a:rPr>
              <a:t>Is an effective tool for knowledge sharing</a:t>
            </a:r>
            <a:r>
              <a:rPr lang="en">
                <a:solidFill>
                  <a:schemeClr val="dk1"/>
                </a:solidFill>
              </a:rPr>
              <a:t>: The benefits derived from these inventions and creations are ultimately harnessed to the public good through disclosure, thus promoting the progress of the nation and “the general welfare” of its citizens.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b="1">
                <a:solidFill>
                  <a:schemeClr val="dk1"/>
                </a:solidFill>
              </a:rPr>
              <a:t>America’s Uniquely Democratic Patent System - </a:t>
            </a:r>
            <a:r>
              <a:rPr lang="en" b="1" i="1">
                <a:solidFill>
                  <a:schemeClr val="dk1"/>
                </a:solidFill>
              </a:rPr>
              <a:t>How did the U.S. create a patent system for everyone?</a:t>
            </a:r>
          </a:p>
          <a:p>
            <a:pPr marL="457200" lvl="0" indent="-298450" rtl="0">
              <a:lnSpc>
                <a:spcPct val="115000"/>
              </a:lnSpc>
              <a:spcBef>
                <a:spcPts val="0"/>
              </a:spcBef>
              <a:buClr>
                <a:schemeClr val="dk1"/>
              </a:buClr>
              <a:buSzPct val="100000"/>
              <a:buChar char="●"/>
            </a:pPr>
            <a:r>
              <a:rPr lang="en">
                <a:solidFill>
                  <a:schemeClr val="dk1"/>
                </a:solidFill>
              </a:rPr>
              <a:t>In order to create a patent system that benefits everyone and facilities innovation, the founding fathers integrated </a:t>
            </a:r>
            <a:r>
              <a:rPr lang="en" b="1">
                <a:solidFill>
                  <a:schemeClr val="dk1"/>
                </a:solidFill>
              </a:rPr>
              <a:t>six unique democratic features into the U.S. patent system:</a:t>
            </a:r>
            <a:r>
              <a:rPr lang="en">
                <a:solidFill>
                  <a:schemeClr val="dk1"/>
                </a:solidFill>
              </a:rPr>
              <a:t> </a:t>
            </a:r>
          </a:p>
          <a:p>
            <a:pPr marL="914400" lvl="1" indent="-298450" rtl="0">
              <a:lnSpc>
                <a:spcPct val="115000"/>
              </a:lnSpc>
              <a:spcBef>
                <a:spcPts val="0"/>
              </a:spcBef>
              <a:buClr>
                <a:schemeClr val="dk1"/>
              </a:buClr>
              <a:buSzPct val="100000"/>
              <a:buChar char="○"/>
            </a:pPr>
            <a:r>
              <a:rPr lang="en">
                <a:solidFill>
                  <a:schemeClr val="dk1"/>
                </a:solidFill>
              </a:rPr>
              <a:t>Low fees: making patents affordable to ensure that all citizens, including the poor, could participate in the developing industrial revolution.</a:t>
            </a:r>
          </a:p>
          <a:p>
            <a:pPr marL="914400" lvl="1" indent="-298450" rtl="0">
              <a:lnSpc>
                <a:spcPct val="115000"/>
              </a:lnSpc>
              <a:spcBef>
                <a:spcPts val="0"/>
              </a:spcBef>
              <a:buClr>
                <a:schemeClr val="dk1"/>
              </a:buClr>
              <a:buSzPct val="100000"/>
              <a:buChar char="○"/>
            </a:pPr>
            <a:r>
              <a:rPr lang="en">
                <a:solidFill>
                  <a:schemeClr val="dk1"/>
                </a:solidFill>
              </a:rPr>
              <a:t>Simplified application procedures</a:t>
            </a:r>
          </a:p>
          <a:p>
            <a:pPr marL="914400" lvl="1" indent="-298450" rtl="0">
              <a:lnSpc>
                <a:spcPct val="115000"/>
              </a:lnSpc>
              <a:spcBef>
                <a:spcPts val="0"/>
              </a:spcBef>
              <a:buClr>
                <a:schemeClr val="dk1"/>
              </a:buClr>
              <a:buSzPct val="100000"/>
              <a:buChar char="○"/>
            </a:pPr>
            <a:r>
              <a:rPr lang="en">
                <a:solidFill>
                  <a:schemeClr val="dk1"/>
                </a:solidFill>
              </a:rPr>
              <a:t>Disclosure of new technology developments</a:t>
            </a:r>
          </a:p>
          <a:p>
            <a:pPr marL="914400" lvl="1" indent="-298450" rtl="0">
              <a:lnSpc>
                <a:spcPct val="115000"/>
              </a:lnSpc>
              <a:spcBef>
                <a:spcPts val="0"/>
              </a:spcBef>
              <a:buClr>
                <a:schemeClr val="dk1"/>
              </a:buClr>
              <a:buSzPct val="100000"/>
              <a:buChar char="○"/>
            </a:pPr>
            <a:r>
              <a:rPr lang="en">
                <a:solidFill>
                  <a:schemeClr val="dk1"/>
                </a:solidFill>
              </a:rPr>
              <a:t>World’s first examination system of patents for validity</a:t>
            </a:r>
          </a:p>
          <a:p>
            <a:pPr marL="914400" lvl="1" indent="-298450" rtl="0">
              <a:lnSpc>
                <a:spcPct val="115000"/>
              </a:lnSpc>
              <a:spcBef>
                <a:spcPts val="0"/>
              </a:spcBef>
              <a:buClr>
                <a:schemeClr val="dk1"/>
              </a:buClr>
              <a:buSzPct val="100000"/>
              <a:buChar char="○"/>
            </a:pPr>
            <a:r>
              <a:rPr lang="en">
                <a:solidFill>
                  <a:schemeClr val="dk1"/>
                </a:solidFill>
              </a:rPr>
              <a:t>No “Working Requirements” reduced monopoly control</a:t>
            </a:r>
          </a:p>
          <a:p>
            <a:pPr marL="914400" lvl="1" indent="-298450" rtl="0">
              <a:lnSpc>
                <a:spcPct val="115000"/>
              </a:lnSpc>
              <a:spcBef>
                <a:spcPts val="0"/>
              </a:spcBef>
              <a:buClr>
                <a:schemeClr val="dk1"/>
              </a:buClr>
              <a:buSzPct val="100000"/>
              <a:buChar char="○"/>
            </a:pPr>
            <a:r>
              <a:rPr lang="en">
                <a:solidFill>
                  <a:schemeClr val="dk1"/>
                </a:solidFill>
              </a:rPr>
              <a:t>A new technology marketplace </a:t>
            </a:r>
          </a:p>
          <a:p>
            <a:pPr marL="457200" lvl="0" indent="-298450" rtl="0">
              <a:lnSpc>
                <a:spcPct val="115000"/>
              </a:lnSpc>
              <a:spcBef>
                <a:spcPts val="0"/>
              </a:spcBef>
              <a:buClr>
                <a:schemeClr val="dk1"/>
              </a:buClr>
              <a:buSzPct val="91666"/>
              <a:buChar char="●"/>
            </a:pPr>
            <a:r>
              <a:rPr lang="en">
                <a:solidFill>
                  <a:schemeClr val="dk1"/>
                </a:solidFill>
              </a:rPr>
              <a:t>As a result, these unique features of the U.S. patent system greatly expanded the number of inventors in our nation, and led to a dramatic surge in innovation not seen anywhere in the world before. </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b="1">
                <a:solidFill>
                  <a:schemeClr val="dk1"/>
                </a:solidFill>
              </a:rPr>
              <a:t>The Patent System and U.S. Economic Growth - </a:t>
            </a:r>
            <a:r>
              <a:rPr lang="en" b="1" i="1">
                <a:solidFill>
                  <a:schemeClr val="dk1"/>
                </a:solidFill>
              </a:rPr>
              <a:t>How has the patent system supported U.S. Economic Growth?</a:t>
            </a:r>
          </a:p>
          <a:p>
            <a:pPr marL="457200" lvl="0" indent="-298450" rtl="0">
              <a:lnSpc>
                <a:spcPct val="115000"/>
              </a:lnSpc>
              <a:spcBef>
                <a:spcPts val="0"/>
              </a:spcBef>
              <a:buClr>
                <a:schemeClr val="dk1"/>
              </a:buClr>
              <a:buSzPct val="100000"/>
              <a:buChar char="●"/>
            </a:pPr>
            <a:r>
              <a:rPr lang="en">
                <a:solidFill>
                  <a:schemeClr val="dk1"/>
                </a:solidFill>
              </a:rPr>
              <a:t>The U.S. patent system stimulated invention and economic growth and quickly became the unrivaled leader of the Industrial Revolution.   </a:t>
            </a:r>
          </a:p>
          <a:p>
            <a:pPr marL="914400" lvl="1" indent="-298450" rtl="0">
              <a:lnSpc>
                <a:spcPct val="115000"/>
              </a:lnSpc>
              <a:spcBef>
                <a:spcPts val="0"/>
              </a:spcBef>
              <a:buClr>
                <a:schemeClr val="dk1"/>
              </a:buClr>
              <a:buSzPct val="100000"/>
              <a:buChar char="○"/>
            </a:pPr>
            <a:r>
              <a:rPr lang="en">
                <a:solidFill>
                  <a:schemeClr val="dk1"/>
                </a:solidFill>
              </a:rPr>
              <a:t>By 1870, the U.S. was patenting more than 5x the number of inventions as Britain, even though their populations were nearly equal in size. </a:t>
            </a:r>
          </a:p>
          <a:p>
            <a:pPr marL="457200" lvl="0" indent="-298450" rtl="0">
              <a:lnSpc>
                <a:spcPct val="115000"/>
              </a:lnSpc>
              <a:spcBef>
                <a:spcPts val="0"/>
              </a:spcBef>
              <a:buClr>
                <a:schemeClr val="dk1"/>
              </a:buClr>
              <a:buSzPct val="100000"/>
              <a:buChar char="●"/>
            </a:pPr>
            <a:r>
              <a:rPr lang="en">
                <a:solidFill>
                  <a:schemeClr val="dk1"/>
                </a:solidFill>
              </a:rPr>
              <a:t>The patent system’s central role in fostering innovation can be seen in the patenting spikes that occurred with every major industrial breakthrough.</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rtl="0">
              <a:spcBef>
                <a:spcPts val="0"/>
              </a:spcBef>
              <a:spcAft>
                <a:spcPts val="600"/>
              </a:spcAft>
              <a:buClr>
                <a:schemeClr val="dk1"/>
              </a:buClr>
              <a:buSzPct val="100000"/>
              <a:buChar char="○"/>
            </a:pPr>
            <a:r>
              <a:rPr lang="en">
                <a:solidFill>
                  <a:schemeClr val="dk1"/>
                </a:solidFill>
              </a:rPr>
              <a:t>1880s - major surge in patenting, with the annual number of new patents issued jumping from 12,000 in the 1870s to ~20,000 in the 1880s.  This patent boom corresponded with rapid advances in the emerging railroad, telegraph, telephone, and electric light and power industries.</a:t>
            </a:r>
          </a:p>
          <a:p>
            <a:pPr marL="914400" lvl="1" indent="-298450" rtl="0">
              <a:lnSpc>
                <a:spcPct val="115000"/>
              </a:lnSpc>
              <a:spcBef>
                <a:spcPts val="0"/>
              </a:spcBef>
              <a:buClr>
                <a:schemeClr val="dk1"/>
              </a:buClr>
              <a:buSzPct val="100000"/>
              <a:buChar char="○"/>
            </a:pPr>
            <a:r>
              <a:rPr lang="en">
                <a:solidFill>
                  <a:schemeClr val="dk1"/>
                </a:solidFill>
              </a:rPr>
              <a:t>1900s -  similarly, during the birth and early-stage growth of the automobile and aircraft industries.  Patents granted at this time doubled from 20,000 per year to 40,000 per year. </a:t>
            </a:r>
          </a:p>
          <a:p>
            <a:pPr marL="914400" lvl="1" indent="-298450" rtl="0">
              <a:lnSpc>
                <a:spcPct val="115000"/>
              </a:lnSpc>
              <a:spcBef>
                <a:spcPts val="0"/>
              </a:spcBef>
              <a:buClr>
                <a:schemeClr val="dk1"/>
              </a:buClr>
              <a:buSzPct val="100000"/>
              <a:buChar char="○"/>
            </a:pPr>
            <a:r>
              <a:rPr lang="en">
                <a:solidFill>
                  <a:schemeClr val="dk1"/>
                </a:solidFill>
              </a:rPr>
              <a:t>1980s - when the personal computer and emerging high-tech industries propelled us toward the age of the Internet. Patenting levels then increased from approximately 80,000 to 100,000 each year.</a:t>
            </a:r>
          </a:p>
          <a:p>
            <a:pPr marL="914400" lvl="1" indent="-298450" rtl="0">
              <a:lnSpc>
                <a:spcPct val="115000"/>
              </a:lnSpc>
              <a:spcBef>
                <a:spcPts val="0"/>
              </a:spcBef>
              <a:buClr>
                <a:schemeClr val="dk1"/>
              </a:buClr>
              <a:buSzPct val="100000"/>
              <a:buChar char="○"/>
            </a:pPr>
            <a:r>
              <a:rPr lang="en">
                <a:solidFill>
                  <a:schemeClr val="dk1"/>
                </a:solidFill>
              </a:rPr>
              <a:t>Today, with the rise of the internet, social media, and smartphones over the last two decades, the number of patent applications filed each year with the USPTO  has surged fourfold. In 2014, the USPTO received 578,802 applications, 300,678 of which received a patent.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rtl="0">
              <a:lnSpc>
                <a:spcPct val="115000"/>
              </a:lnSpc>
              <a:spcBef>
                <a:spcPts val="0"/>
              </a:spcBef>
              <a:buClr>
                <a:schemeClr val="dk1"/>
              </a:buClr>
              <a:buSzPct val="100000"/>
              <a:buFont typeface="Arial"/>
              <a:buNone/>
            </a:pPr>
            <a:r>
              <a:rPr lang="en" b="1">
                <a:solidFill>
                  <a:schemeClr val="dk1"/>
                </a:solidFill>
              </a:rPr>
              <a:t>Criteria for Patenting - </a:t>
            </a:r>
            <a:r>
              <a:rPr lang="en" b="1" i="1">
                <a:solidFill>
                  <a:schemeClr val="dk1"/>
                </a:solidFill>
              </a:rPr>
              <a:t>What, Exactly, Can You Patent?</a:t>
            </a:r>
          </a:p>
          <a:p>
            <a:pPr marL="457200" lvl="0" indent="-298450" rtl="0">
              <a:lnSpc>
                <a:spcPct val="115000"/>
              </a:lnSpc>
              <a:spcBef>
                <a:spcPts val="0"/>
              </a:spcBef>
              <a:buClr>
                <a:schemeClr val="dk1"/>
              </a:buClr>
              <a:buSzPct val="100000"/>
              <a:buChar char="●"/>
            </a:pPr>
            <a:r>
              <a:rPr lang="en">
                <a:solidFill>
                  <a:schemeClr val="dk1"/>
                </a:solidFill>
              </a:rPr>
              <a:t>Title 35 of the United States Code, also known as “The Patent Act,” says that a </a:t>
            </a:r>
            <a:r>
              <a:rPr lang="en" u="sng">
                <a:solidFill>
                  <a:schemeClr val="dk1"/>
                </a:solidFill>
              </a:rPr>
              <a:t>machine, manufacture, process, or composition</a:t>
            </a:r>
            <a:r>
              <a:rPr lang="en">
                <a:solidFill>
                  <a:schemeClr val="dk1"/>
                </a:solidFill>
              </a:rPr>
              <a:t> of matter can be patented if it demonstrates the following three characteristics: </a:t>
            </a:r>
          </a:p>
          <a:p>
            <a:pPr marL="914400" lvl="1" indent="-298450" rtl="0">
              <a:lnSpc>
                <a:spcPct val="115000"/>
              </a:lnSpc>
              <a:spcBef>
                <a:spcPts val="0"/>
              </a:spcBef>
              <a:buClr>
                <a:schemeClr val="dk1"/>
              </a:buClr>
              <a:buSzPct val="100000"/>
              <a:buChar char="○"/>
            </a:pPr>
            <a:r>
              <a:rPr lang="en">
                <a:solidFill>
                  <a:schemeClr val="dk1"/>
                </a:solidFill>
              </a:rPr>
              <a:t>Novelty</a:t>
            </a:r>
          </a:p>
          <a:p>
            <a:pPr marL="914400" lvl="1" indent="-298450" rtl="0">
              <a:lnSpc>
                <a:spcPct val="115000"/>
              </a:lnSpc>
              <a:spcBef>
                <a:spcPts val="0"/>
              </a:spcBef>
              <a:buClr>
                <a:schemeClr val="dk1"/>
              </a:buClr>
              <a:buSzPct val="100000"/>
              <a:buChar char="○"/>
            </a:pPr>
            <a:r>
              <a:rPr lang="en">
                <a:solidFill>
                  <a:schemeClr val="dk1"/>
                </a:solidFill>
              </a:rPr>
              <a:t>Non-obviousness, and </a:t>
            </a:r>
          </a:p>
          <a:p>
            <a:pPr marL="914400" lvl="1" indent="-298450" rtl="0">
              <a:lnSpc>
                <a:spcPct val="115000"/>
              </a:lnSpc>
              <a:spcBef>
                <a:spcPts val="0"/>
              </a:spcBef>
              <a:buClr>
                <a:schemeClr val="dk1"/>
              </a:buClr>
              <a:buSzPct val="100000"/>
              <a:buChar char="○"/>
            </a:pPr>
            <a:r>
              <a:rPr lang="en">
                <a:solidFill>
                  <a:schemeClr val="dk1"/>
                </a:solidFill>
              </a:rPr>
              <a:t>Utility</a:t>
            </a:r>
          </a:p>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a:solidFill>
                  <a:schemeClr val="dk1"/>
                </a:solidFill>
              </a:rPr>
              <a:t>Patentable inventions fall into one of two categories: products or processes.</a:t>
            </a:r>
          </a:p>
          <a:p>
            <a:pPr marL="914400" lvl="1" indent="-298450" rtl="0">
              <a:lnSpc>
                <a:spcPct val="115000"/>
              </a:lnSpc>
              <a:spcBef>
                <a:spcPts val="0"/>
              </a:spcBef>
              <a:buClr>
                <a:schemeClr val="dk1"/>
              </a:buClr>
              <a:buSzPct val="100000"/>
              <a:buChar char="○"/>
            </a:pPr>
            <a:r>
              <a:rPr lang="en">
                <a:solidFill>
                  <a:schemeClr val="dk1"/>
                </a:solidFill>
              </a:rPr>
              <a:t>You cannot patent ideas; the most important reason why one thing is patentable and another is not lies in the difference between ideas and applications.  </a:t>
            </a:r>
          </a:p>
          <a:p>
            <a:pPr marL="914400" lvl="1" indent="-228600" rtl="0">
              <a:lnSpc>
                <a:spcPct val="115000"/>
              </a:lnSpc>
              <a:spcBef>
                <a:spcPts val="0"/>
              </a:spcBef>
              <a:buClr>
                <a:schemeClr val="dk1"/>
              </a:buClr>
              <a:buChar char="○"/>
            </a:pPr>
            <a:r>
              <a:rPr lang="en">
                <a:solidFill>
                  <a:schemeClr val="dk1"/>
                </a:solidFill>
              </a:rPr>
              <a:t>You cannot patent mathematical formulas, a law of nature or a natural phenomena; they all exist independently of human intervention, making this knowledge freely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r>
              <a:rPr lang="en"/>
              <a:t>NOTE: Example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NOTE: Example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b="1">
                <a:solidFill>
                  <a:schemeClr val="dk1"/>
                </a:solidFill>
              </a:rPr>
              <a:t>Camera phone example:</a:t>
            </a:r>
          </a:p>
          <a:p>
            <a:pPr marL="914400" lvl="1" indent="-298450">
              <a:lnSpc>
                <a:spcPct val="115000"/>
              </a:lnSpc>
              <a:spcBef>
                <a:spcPts val="0"/>
              </a:spcBef>
              <a:buClr>
                <a:schemeClr val="dk1"/>
              </a:buClr>
              <a:buSzPct val="100000"/>
              <a:buChar char="○"/>
            </a:pPr>
            <a:r>
              <a:rPr lang="en">
                <a:solidFill>
                  <a:schemeClr val="dk1"/>
                </a:solidFill>
              </a:rPr>
              <a:t>Inventing the camera phone was not so obvious in meeting the non-obviousness patent requirement.</a:t>
            </a:r>
          </a:p>
          <a:p>
            <a:pPr marL="914400" lvl="1" indent="-298450">
              <a:lnSpc>
                <a:spcPct val="115000"/>
              </a:lnSpc>
              <a:spcBef>
                <a:spcPts val="0"/>
              </a:spcBef>
              <a:buClr>
                <a:schemeClr val="dk1"/>
              </a:buClr>
              <a:buSzPct val="100000"/>
              <a:buChar char="○"/>
            </a:pPr>
            <a:r>
              <a:rPr lang="en">
                <a:solidFill>
                  <a:schemeClr val="dk1"/>
                </a:solidFill>
              </a:rPr>
              <a:t>While composed of well-known and widely-available components, combining the two did satisfy the non-obviousness requirement because it became more than the sum of its parts, and met a large and previously-unfilled need in the marketplace.</a:t>
            </a:r>
          </a:p>
          <a:p>
            <a:pPr marL="914400" lvl="1" indent="-298450" rtl="0">
              <a:lnSpc>
                <a:spcPct val="115000"/>
              </a:lnSpc>
              <a:spcBef>
                <a:spcPts val="0"/>
              </a:spcBef>
              <a:buClr>
                <a:schemeClr val="dk1"/>
              </a:buClr>
              <a:buSzPct val="100000"/>
              <a:buChar char="○"/>
            </a:pPr>
            <a:r>
              <a:rPr lang="en">
                <a:solidFill>
                  <a:schemeClr val="dk1"/>
                </a:solidFill>
              </a:rPr>
              <a:t>This is apparent as we see millions of people who take selfies everyday.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i="1">
                <a:solidFill>
                  <a:schemeClr val="dk1"/>
                </a:solidFill>
              </a:rPr>
              <a:t>The legal foundation for U.S. intellectual property rights was laid by the Founders in 1787, in the very first Article of the U.S. Constitution, which outlined the precepts of our democratic society. In Article 1, Section 8, Clause 8 of the Constitution, Congress was given the authority to   “promote the progress of Science and useful Arts, by securing for limited times to authors and inventors the exclusive right to their respective writings and discoveries”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highlight>
                  <a:srgbClr val="FFFFFF"/>
                </a:highlight>
              </a:rPr>
              <a:t>The Patent Act provides two other types of patents, plant and design patents; </a:t>
            </a:r>
            <a:r>
              <a:rPr lang="en">
                <a:solidFill>
                  <a:schemeClr val="dk1"/>
                </a:solidFill>
              </a:rPr>
              <a:t>requirements for plant and design patents are substantially the same as those for utility patents but instead of novelty, utility, and non-obviousness:</a:t>
            </a:r>
          </a:p>
          <a:p>
            <a:pPr marL="914400" lvl="1" indent="-298450">
              <a:lnSpc>
                <a:spcPct val="115000"/>
              </a:lnSpc>
              <a:spcBef>
                <a:spcPts val="0"/>
              </a:spcBef>
              <a:buClr>
                <a:schemeClr val="dk1"/>
              </a:buClr>
              <a:buSzPct val="100000"/>
              <a:buChar char="○"/>
            </a:pPr>
            <a:r>
              <a:rPr lang="en">
                <a:solidFill>
                  <a:schemeClr val="dk1"/>
                </a:solidFill>
              </a:rPr>
              <a:t>The criteria for plant patents are novelty, </a:t>
            </a:r>
            <a:r>
              <a:rPr lang="en" b="1">
                <a:solidFill>
                  <a:schemeClr val="dk1"/>
                </a:solidFill>
              </a:rPr>
              <a:t>distinctiveness</a:t>
            </a:r>
            <a:r>
              <a:rPr lang="en">
                <a:solidFill>
                  <a:schemeClr val="dk1"/>
                </a:solidFill>
              </a:rPr>
              <a:t>, and non-obviousness.</a:t>
            </a:r>
          </a:p>
          <a:p>
            <a:pPr marL="914400" lvl="1" indent="-298450" rtl="0">
              <a:lnSpc>
                <a:spcPct val="115000"/>
              </a:lnSpc>
              <a:spcBef>
                <a:spcPts val="0"/>
              </a:spcBef>
              <a:buClr>
                <a:schemeClr val="dk1"/>
              </a:buClr>
              <a:buSzPct val="100000"/>
              <a:buChar char="○"/>
            </a:pPr>
            <a:r>
              <a:rPr lang="en">
                <a:solidFill>
                  <a:schemeClr val="dk1"/>
                </a:solidFill>
              </a:rPr>
              <a:t>The criteria for design patents are novelty, </a:t>
            </a:r>
            <a:r>
              <a:rPr lang="en" b="1">
                <a:solidFill>
                  <a:schemeClr val="dk1"/>
                </a:solidFill>
              </a:rPr>
              <a:t>ornamentality</a:t>
            </a:r>
            <a:r>
              <a:rPr lang="en">
                <a:solidFill>
                  <a:schemeClr val="dk1"/>
                </a:solidFill>
              </a:rPr>
              <a:t>, and non-obviousness.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a:solidFill>
                  <a:schemeClr val="dk1"/>
                </a:solidFill>
              </a:rPr>
              <a:t>Enforcing Patent Rights - </a:t>
            </a:r>
            <a:r>
              <a:rPr lang="en" b="1" i="1">
                <a:solidFill>
                  <a:schemeClr val="dk1"/>
                </a:solidFill>
              </a:rPr>
              <a:t>How are patent rights protected?</a:t>
            </a:r>
          </a:p>
          <a:p>
            <a:pPr marR="0" lvl="0">
              <a:lnSpc>
                <a:spcPct val="115000"/>
              </a:lnSpc>
              <a:spcBef>
                <a:spcPts val="0"/>
              </a:spcBef>
              <a:buClr>
                <a:schemeClr val="dk1"/>
              </a:buClr>
              <a:buSzPct val="100000"/>
              <a:buFont typeface="Arial"/>
              <a:buNone/>
            </a:pPr>
            <a:r>
              <a:rPr lang="en" b="1" i="1">
                <a:solidFill>
                  <a:schemeClr val="dk1"/>
                </a:solidFill>
              </a:rPr>
              <a:t>	</a:t>
            </a:r>
          </a:p>
          <a:p>
            <a:pPr marR="0" lvl="0" indent="387350">
              <a:lnSpc>
                <a:spcPct val="115000"/>
              </a:lnSpc>
              <a:spcBef>
                <a:spcPts val="0"/>
              </a:spcBef>
              <a:buClr>
                <a:schemeClr val="dk1"/>
              </a:buClr>
              <a:buSzPct val="100000"/>
              <a:buFont typeface="Arial"/>
              <a:buNone/>
            </a:pPr>
            <a:r>
              <a:rPr lang="en" i="1" u="sng">
                <a:solidFill>
                  <a:schemeClr val="dk1"/>
                </a:solidFill>
              </a:rPr>
              <a:t>Patent Law and Enforcement</a:t>
            </a:r>
          </a:p>
          <a:p>
            <a:pPr marL="914400" lvl="0" indent="-298450">
              <a:lnSpc>
                <a:spcPct val="115000"/>
              </a:lnSpc>
              <a:spcBef>
                <a:spcPts val="0"/>
              </a:spcBef>
              <a:buClr>
                <a:schemeClr val="dk1"/>
              </a:buClr>
              <a:buSzPct val="100000"/>
              <a:buChar char="●"/>
            </a:pPr>
            <a:r>
              <a:rPr lang="en">
                <a:solidFill>
                  <a:schemeClr val="dk1"/>
                </a:solidFill>
              </a:rPr>
              <a:t>Patents can be enforced by their owners in U.S. federal courts.  It is up to the owner of the patent, the “patentee,” to enforce it against infringers by filing a civil case in federal court for patent infringement.</a:t>
            </a:r>
          </a:p>
          <a:p>
            <a:pPr marL="1371600" lvl="1" indent="-298450">
              <a:lnSpc>
                <a:spcPct val="115000"/>
              </a:lnSpc>
              <a:spcBef>
                <a:spcPts val="0"/>
              </a:spcBef>
              <a:buClr>
                <a:schemeClr val="dk1"/>
              </a:buClr>
              <a:buSzPct val="100000"/>
              <a:buChar char="○"/>
            </a:pPr>
            <a:r>
              <a:rPr lang="en">
                <a:solidFill>
                  <a:schemeClr val="dk1"/>
                </a:solidFill>
              </a:rPr>
              <a:t>It’s important to note that patent rights only exclude others from using the patentee’s invention; patent holders have the legal right to exclude others from making, using, selling, or importing the patented invention throughout the U.S.</a:t>
            </a:r>
          </a:p>
          <a:p>
            <a:pPr marL="914400" lvl="0" indent="-298450">
              <a:lnSpc>
                <a:spcPct val="115000"/>
              </a:lnSpc>
              <a:spcBef>
                <a:spcPts val="0"/>
              </a:spcBef>
              <a:buClr>
                <a:schemeClr val="dk1"/>
              </a:buClr>
              <a:buSzPct val="100000"/>
              <a:buChar char="●"/>
            </a:pPr>
            <a:r>
              <a:rPr lang="en">
                <a:solidFill>
                  <a:schemeClr val="dk1"/>
                </a:solidFill>
              </a:rPr>
              <a:t>Patent infringement occurs regardless of the infringer’s lack of knowledge of the patent or their intent to infringe it.</a:t>
            </a:r>
          </a:p>
          <a:p>
            <a:pPr marL="914400" lvl="0" indent="-298450" rtl="0">
              <a:lnSpc>
                <a:spcPct val="115000"/>
              </a:lnSpc>
              <a:spcBef>
                <a:spcPts val="0"/>
              </a:spcBef>
              <a:buClr>
                <a:schemeClr val="dk1"/>
              </a:buClr>
              <a:buSzPct val="100000"/>
              <a:buChar char="●"/>
            </a:pPr>
            <a:r>
              <a:rPr lang="en">
                <a:solidFill>
                  <a:schemeClr val="dk1"/>
                </a:solidFill>
              </a:rPr>
              <a:t>In modern times, patent enforcement has become a long and very expensive process.  Patent litigation serves a vital function in society by settling the validity and disputed ownership of patent rights so these can be commercialized into new products, services, and medical treatments.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a:solidFill>
                  <a:schemeClr val="dk1"/>
                </a:solidFill>
              </a:rPr>
              <a:t>	</a:t>
            </a:r>
            <a:r>
              <a:rPr lang="en" i="1" u="sng">
                <a:solidFill>
                  <a:schemeClr val="dk1"/>
                </a:solidFill>
              </a:rPr>
              <a:t>Patent Infringement</a:t>
            </a:r>
          </a:p>
          <a:p>
            <a:pPr marL="914400" lvl="0" indent="-298450">
              <a:lnSpc>
                <a:spcPct val="115000"/>
              </a:lnSpc>
              <a:spcBef>
                <a:spcPts val="0"/>
              </a:spcBef>
              <a:buClr>
                <a:schemeClr val="dk1"/>
              </a:buClr>
              <a:buSzPct val="100000"/>
              <a:buChar char="●"/>
            </a:pPr>
            <a:r>
              <a:rPr lang="en">
                <a:solidFill>
                  <a:schemeClr val="dk1"/>
                </a:solidFill>
              </a:rPr>
              <a:t>If the patentee believes their patent is being infringed, they should first hire a patent trial lawyer; the lawyer will evaluate the patent and the accused device or process to provide a legal opinion about whether or not an infringement exists.</a:t>
            </a:r>
          </a:p>
          <a:p>
            <a:pPr marL="914400" lvl="0" indent="-298450">
              <a:lnSpc>
                <a:spcPct val="115000"/>
              </a:lnSpc>
              <a:spcBef>
                <a:spcPts val="0"/>
              </a:spcBef>
              <a:buClr>
                <a:schemeClr val="dk1"/>
              </a:buClr>
              <a:buSzPct val="100000"/>
              <a:buChar char="●"/>
            </a:pPr>
            <a:r>
              <a:rPr lang="en">
                <a:solidFill>
                  <a:schemeClr val="dk1"/>
                </a:solidFill>
              </a:rPr>
              <a:t>If infringement is found, options for pursuing a patent infringement claim include:</a:t>
            </a:r>
          </a:p>
          <a:p>
            <a:pPr marL="1371600" lvl="1" indent="-298450">
              <a:lnSpc>
                <a:spcPct val="115000"/>
              </a:lnSpc>
              <a:spcBef>
                <a:spcPts val="0"/>
              </a:spcBef>
              <a:buClr>
                <a:schemeClr val="dk1"/>
              </a:buClr>
              <a:buSzPct val="100000"/>
              <a:buChar char="○"/>
            </a:pPr>
            <a:r>
              <a:rPr lang="en">
                <a:solidFill>
                  <a:schemeClr val="dk1"/>
                </a:solidFill>
              </a:rPr>
              <a:t>Demand that the alleged infringer stop infringing and pay damages for past infringement.</a:t>
            </a:r>
          </a:p>
          <a:p>
            <a:pPr marL="1371600" lvl="1" indent="-298450">
              <a:lnSpc>
                <a:spcPct val="115000"/>
              </a:lnSpc>
              <a:spcBef>
                <a:spcPts val="0"/>
              </a:spcBef>
              <a:buClr>
                <a:schemeClr val="dk1"/>
              </a:buClr>
              <a:buSzPct val="100000"/>
              <a:buChar char="○"/>
            </a:pPr>
            <a:r>
              <a:rPr lang="en">
                <a:solidFill>
                  <a:schemeClr val="dk1"/>
                </a:solidFill>
              </a:rPr>
              <a:t>Offer the alleged infringer a license to practice your invention for money, called “royalty.”</a:t>
            </a:r>
          </a:p>
          <a:p>
            <a:pPr marL="1371600" lvl="1" indent="-298450">
              <a:lnSpc>
                <a:spcPct val="115000"/>
              </a:lnSpc>
              <a:spcBef>
                <a:spcPts val="0"/>
              </a:spcBef>
              <a:buClr>
                <a:schemeClr val="dk1"/>
              </a:buClr>
              <a:buSzPct val="100000"/>
              <a:buChar char="○"/>
            </a:pPr>
            <a:r>
              <a:rPr lang="en">
                <a:solidFill>
                  <a:schemeClr val="dk1"/>
                </a:solidFill>
              </a:rPr>
              <a:t>Ignore the infringement, or postpone any action for a time.</a:t>
            </a:r>
          </a:p>
          <a:p>
            <a:pPr marL="1371600" lvl="1" indent="-298450" rtl="0">
              <a:lnSpc>
                <a:spcPct val="115000"/>
              </a:lnSpc>
              <a:spcBef>
                <a:spcPts val="0"/>
              </a:spcBef>
              <a:buClr>
                <a:schemeClr val="dk1"/>
              </a:buClr>
              <a:buSzPct val="100000"/>
              <a:buChar char="○"/>
            </a:pPr>
            <a:r>
              <a:rPr lang="en">
                <a:solidFill>
                  <a:schemeClr val="dk1"/>
                </a:solidFill>
              </a:rPr>
              <a:t>File a patent infringement lawsuit in federal court against the alleged infringer.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indent="387350">
              <a:lnSpc>
                <a:spcPct val="115000"/>
              </a:lnSpc>
              <a:spcBef>
                <a:spcPts val="0"/>
              </a:spcBef>
              <a:buClr>
                <a:schemeClr val="dk1"/>
              </a:buClr>
              <a:buSzPct val="100000"/>
              <a:buFont typeface="Arial"/>
              <a:buNone/>
            </a:pPr>
            <a:r>
              <a:rPr lang="en" i="1" u="sng">
                <a:solidFill>
                  <a:schemeClr val="dk1"/>
                </a:solidFill>
              </a:rPr>
              <a:t>Litigation vs. Licensing</a:t>
            </a:r>
          </a:p>
          <a:p>
            <a:pPr marL="914400" lvl="0" indent="-298450">
              <a:lnSpc>
                <a:spcPct val="115000"/>
              </a:lnSpc>
              <a:spcBef>
                <a:spcPts val="0"/>
              </a:spcBef>
              <a:buClr>
                <a:schemeClr val="dk1"/>
              </a:buClr>
              <a:buSzPct val="100000"/>
              <a:buChar char="●"/>
            </a:pPr>
            <a:r>
              <a:rPr lang="en">
                <a:solidFill>
                  <a:schemeClr val="dk1"/>
                </a:solidFill>
              </a:rPr>
              <a:t>The best option for pursuing a patent infringement claim depends on the patentee’s objectives.</a:t>
            </a:r>
          </a:p>
          <a:p>
            <a:pPr marL="1371600" lvl="1" indent="-298450">
              <a:lnSpc>
                <a:spcPct val="115000"/>
              </a:lnSpc>
              <a:spcBef>
                <a:spcPts val="0"/>
              </a:spcBef>
              <a:buClr>
                <a:schemeClr val="dk1"/>
              </a:buClr>
              <a:buSzPct val="100000"/>
              <a:buChar char="○"/>
            </a:pPr>
            <a:r>
              <a:rPr lang="en" u="sng">
                <a:solidFill>
                  <a:schemeClr val="dk1"/>
                </a:solidFill>
              </a:rPr>
              <a:t>Litigation</a:t>
            </a:r>
            <a:r>
              <a:rPr lang="en">
                <a:solidFill>
                  <a:schemeClr val="dk1"/>
                </a:solidFill>
              </a:rPr>
              <a:t> - If the objective is to stop a competitor from offering a competing product that infringes one’s patent, the patentee has to file a lawsuit and pursue it to completion.   However, litigation is costly, anywhere from $1million to over $10 million.</a:t>
            </a:r>
          </a:p>
          <a:p>
            <a:pPr marL="1371600" lvl="1" indent="-298450" rtl="0">
              <a:lnSpc>
                <a:spcPct val="115000"/>
              </a:lnSpc>
              <a:spcBef>
                <a:spcPts val="0"/>
              </a:spcBef>
              <a:buClr>
                <a:schemeClr val="dk1"/>
              </a:buClr>
              <a:buSzPct val="100000"/>
              <a:buChar char="○"/>
            </a:pPr>
            <a:r>
              <a:rPr lang="en" u="sng">
                <a:solidFill>
                  <a:schemeClr val="dk1"/>
                </a:solidFill>
              </a:rPr>
              <a:t>Licensing</a:t>
            </a:r>
            <a:r>
              <a:rPr lang="en">
                <a:solidFill>
                  <a:schemeClr val="dk1"/>
                </a:solidFill>
              </a:rPr>
              <a:t> - If the objective is to obtain royalty for the use of one’s invention, the patentee may be able to negotiate a license agreement without the need for litigation.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rtl="0">
              <a:lnSpc>
                <a:spcPct val="115000"/>
              </a:lnSpc>
              <a:spcBef>
                <a:spcPts val="0"/>
              </a:spcBef>
              <a:buClr>
                <a:schemeClr val="dk1"/>
              </a:buClr>
              <a:buSzPct val="100000"/>
              <a:buFont typeface="Arial"/>
              <a:buNone/>
            </a:pPr>
            <a:r>
              <a:rPr lang="en" b="1">
                <a:solidFill>
                  <a:schemeClr val="dk1"/>
                </a:solidFill>
              </a:rPr>
              <a:t>Should You Take the Claim to Court? </a:t>
            </a:r>
          </a:p>
          <a:p>
            <a:pPr marL="457200" lvl="0" indent="-298450" rtl="0">
              <a:lnSpc>
                <a:spcPct val="115000"/>
              </a:lnSpc>
              <a:spcBef>
                <a:spcPts val="0"/>
              </a:spcBef>
              <a:buClr>
                <a:schemeClr val="dk1"/>
              </a:buClr>
              <a:buSzPct val="100000"/>
              <a:buChar char="●"/>
            </a:pPr>
            <a:r>
              <a:rPr lang="en">
                <a:solidFill>
                  <a:schemeClr val="dk1"/>
                </a:solidFill>
              </a:rPr>
              <a:t>While time consuming, successful patentees can reap huge monetary damages for another’s patent infringement and possibly increased market share.</a:t>
            </a:r>
          </a:p>
          <a:p>
            <a:pPr marL="457200" lvl="0" indent="-298450" rtl="0">
              <a:lnSpc>
                <a:spcPct val="115000"/>
              </a:lnSpc>
              <a:spcBef>
                <a:spcPts val="0"/>
              </a:spcBef>
              <a:buClr>
                <a:schemeClr val="dk1"/>
              </a:buClr>
              <a:buSzPct val="100000"/>
              <a:buChar char="●"/>
            </a:pPr>
            <a:r>
              <a:rPr lang="en">
                <a:solidFill>
                  <a:schemeClr val="dk1"/>
                </a:solidFill>
              </a:rPr>
              <a:t>Once the decision to enforce a patent through litigation, a series of complex steps begins to determine the who, what, where, when, and how of events.</a:t>
            </a:r>
          </a:p>
          <a:p>
            <a:pPr marL="914400" lvl="1" indent="-298450" rtl="0">
              <a:lnSpc>
                <a:spcPct val="115000"/>
              </a:lnSpc>
              <a:spcBef>
                <a:spcPts val="0"/>
              </a:spcBef>
              <a:buClr>
                <a:schemeClr val="dk1"/>
              </a:buClr>
              <a:buSzPct val="100000"/>
              <a:buChar char="○"/>
            </a:pPr>
            <a:r>
              <a:rPr lang="en" u="sng">
                <a:solidFill>
                  <a:schemeClr val="dk1"/>
                </a:solidFill>
              </a:rPr>
              <a:t>Who</a:t>
            </a:r>
            <a:r>
              <a:rPr lang="en">
                <a:solidFill>
                  <a:schemeClr val="dk1"/>
                </a:solidFill>
              </a:rPr>
              <a:t> - determine the corporation or individual(s) who infringed and whether they should be sued individually or collectively.</a:t>
            </a:r>
          </a:p>
          <a:p>
            <a:pPr marL="914400" marR="0" lvl="1" indent="-298450" rtl="0">
              <a:lnSpc>
                <a:spcPct val="115000"/>
              </a:lnSpc>
              <a:spcBef>
                <a:spcPts val="0"/>
              </a:spcBef>
              <a:buClr>
                <a:schemeClr val="dk1"/>
              </a:buClr>
              <a:buSzPct val="100000"/>
              <a:buChar char="○"/>
            </a:pPr>
            <a:r>
              <a:rPr lang="en" u="sng">
                <a:solidFill>
                  <a:schemeClr val="dk1"/>
                </a:solidFill>
              </a:rPr>
              <a:t>What</a:t>
            </a:r>
            <a:r>
              <a:rPr lang="en">
                <a:solidFill>
                  <a:schemeClr val="dk1"/>
                </a:solidFill>
              </a:rPr>
              <a:t> - create a claim chart detailing your patent claims and the product or service that has infringed upon them.</a:t>
            </a:r>
          </a:p>
          <a:p>
            <a:pPr marL="914400" lvl="1" indent="-298450" rtl="0">
              <a:lnSpc>
                <a:spcPct val="115000"/>
              </a:lnSpc>
              <a:spcBef>
                <a:spcPts val="0"/>
              </a:spcBef>
              <a:buClr>
                <a:schemeClr val="dk1"/>
              </a:buClr>
              <a:buSzPct val="100000"/>
              <a:buChar char="○"/>
            </a:pPr>
            <a:r>
              <a:rPr lang="en" u="sng">
                <a:solidFill>
                  <a:schemeClr val="dk1"/>
                </a:solidFill>
              </a:rPr>
              <a:t>Where</a:t>
            </a:r>
            <a:r>
              <a:rPr lang="en">
                <a:solidFill>
                  <a:schemeClr val="dk1"/>
                </a:solidFill>
              </a:rPr>
              <a:t> - Determine your location or “venue” options and select the one that aligns most closely with your objectives.</a:t>
            </a:r>
          </a:p>
          <a:p>
            <a:pPr marL="914400" lvl="1" indent="-298450" rtl="0">
              <a:lnSpc>
                <a:spcPct val="115000"/>
              </a:lnSpc>
              <a:spcBef>
                <a:spcPts val="0"/>
              </a:spcBef>
              <a:buClr>
                <a:schemeClr val="dk1"/>
              </a:buClr>
              <a:buSzPct val="100000"/>
              <a:buChar char="○"/>
            </a:pPr>
            <a:r>
              <a:rPr lang="en" u="sng">
                <a:solidFill>
                  <a:schemeClr val="dk1"/>
                </a:solidFill>
              </a:rPr>
              <a:t>When</a:t>
            </a:r>
            <a:r>
              <a:rPr lang="en">
                <a:solidFill>
                  <a:schemeClr val="dk1"/>
                </a:solidFill>
              </a:rPr>
              <a:t> - Once infringement has been discovered, the claim should be filed as soon as you have sufficient evidence to prove the claim.</a:t>
            </a:r>
          </a:p>
          <a:p>
            <a:pPr marL="914400" lvl="1" indent="-298450" rtl="0">
              <a:lnSpc>
                <a:spcPct val="115000"/>
              </a:lnSpc>
              <a:spcBef>
                <a:spcPts val="0"/>
              </a:spcBef>
              <a:buClr>
                <a:schemeClr val="dk1"/>
              </a:buClr>
              <a:buSzPct val="100000"/>
              <a:buChar char="○"/>
            </a:pPr>
            <a:r>
              <a:rPr lang="en" u="sng">
                <a:solidFill>
                  <a:schemeClr val="dk1"/>
                </a:solidFill>
              </a:rPr>
              <a:t>How</a:t>
            </a:r>
            <a:r>
              <a:rPr lang="en">
                <a:solidFill>
                  <a:schemeClr val="dk1"/>
                </a:solidFill>
              </a:rPr>
              <a:t> - Plaintiffs may select whether their claim is decided by a judge or jury.  The complexity of the case often informs this decision.</a:t>
            </a:r>
          </a:p>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rtl="0">
              <a:lnSpc>
                <a:spcPct val="115000"/>
              </a:lnSpc>
              <a:spcBef>
                <a:spcPts val="0"/>
              </a:spcBef>
              <a:buClr>
                <a:schemeClr val="dk1"/>
              </a:buClr>
              <a:buSzPct val="100000"/>
              <a:buFont typeface="Arial"/>
              <a:buNone/>
            </a:pPr>
            <a:r>
              <a:rPr lang="en" b="1">
                <a:solidFill>
                  <a:schemeClr val="dk1"/>
                </a:solidFill>
              </a:rPr>
              <a:t>Mediation and Arbitration</a:t>
            </a:r>
            <a:r>
              <a:rPr lang="en" b="1" i="1">
                <a:solidFill>
                  <a:schemeClr val="dk1"/>
                </a:solidFill>
              </a:rPr>
              <a:t> - What are the alternatives to litigation?</a:t>
            </a:r>
          </a:p>
          <a:p>
            <a:pPr marL="457200" lvl="0" indent="-298450" rtl="0">
              <a:lnSpc>
                <a:spcPct val="115000"/>
              </a:lnSpc>
              <a:spcBef>
                <a:spcPts val="0"/>
              </a:spcBef>
              <a:buClr>
                <a:schemeClr val="dk1"/>
              </a:buClr>
              <a:buSzPct val="100000"/>
              <a:buChar char="●"/>
            </a:pPr>
            <a:r>
              <a:rPr lang="en">
                <a:solidFill>
                  <a:schemeClr val="dk1"/>
                </a:solidFill>
              </a:rPr>
              <a:t>The high cost, delay, and disruption of litigation motivate many adversaries to seek alternatives to litigation to resolve their disputes. Two popular alternative dispute resolutions are mediation and arbitration. </a:t>
            </a:r>
          </a:p>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rtl="0">
              <a:lnSpc>
                <a:spcPct val="115000"/>
              </a:lnSpc>
              <a:spcBef>
                <a:spcPts val="0"/>
              </a:spcBef>
              <a:buClr>
                <a:schemeClr val="dk1"/>
              </a:buClr>
              <a:buSzPct val="100000"/>
              <a:buChar char="○"/>
            </a:pPr>
            <a:r>
              <a:rPr lang="en">
                <a:solidFill>
                  <a:schemeClr val="dk1"/>
                </a:solidFill>
              </a:rPr>
              <a:t>Mediation is simply an exchange between adversaries overseen by an individual with expertise and/or training in helping parties reach an agreement.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a:lnSpc>
                <a:spcPct val="115000"/>
              </a:lnSpc>
              <a:spcBef>
                <a:spcPts val="0"/>
              </a:spcBef>
              <a:buClr>
                <a:schemeClr val="dk1"/>
              </a:buClr>
              <a:buSzPct val="100000"/>
              <a:buChar char="○"/>
            </a:pPr>
            <a:r>
              <a:rPr lang="en">
                <a:solidFill>
                  <a:schemeClr val="dk1"/>
                </a:solidFill>
              </a:rPr>
              <a:t>The main difference between mediation and arbitration is decisiveness. Mediations result in settlements only if all parties agree to a resolution.  In most arbitrations, the parties agree to be bound by the decision of the arbitrator(s).</a:t>
            </a:r>
          </a:p>
          <a:p>
            <a:pPr marL="457200" lvl="0" indent="-298450">
              <a:lnSpc>
                <a:spcPct val="115000"/>
              </a:lnSpc>
              <a:spcBef>
                <a:spcPts val="0"/>
              </a:spcBef>
              <a:buClr>
                <a:schemeClr val="dk1"/>
              </a:buClr>
              <a:buSzPct val="100000"/>
              <a:buChar char="●"/>
            </a:pPr>
            <a:r>
              <a:rPr lang="en">
                <a:solidFill>
                  <a:schemeClr val="dk1"/>
                </a:solidFill>
              </a:rPr>
              <a:t>Alternative dispute resolutions are often faster, less expensive, and more private, as compared with public lawsuit procedures. </a:t>
            </a:r>
          </a:p>
          <a:p>
            <a:pPr marL="914400" lvl="1" indent="-298450">
              <a:lnSpc>
                <a:spcPct val="115000"/>
              </a:lnSpc>
              <a:spcBef>
                <a:spcPts val="0"/>
              </a:spcBef>
              <a:buClr>
                <a:schemeClr val="dk1"/>
              </a:buClr>
              <a:buSzPct val="110000"/>
              <a:buChar char="○"/>
            </a:pPr>
            <a:r>
              <a:rPr lang="en">
                <a:solidFill>
                  <a:schemeClr val="dk1"/>
                </a:solidFill>
              </a:rPr>
              <a:t>The driving force behind ADR is confidentiality. The interactions among the parties and the mediators/arbitrators can be kept confidential, as can any settlements reached.</a:t>
            </a:r>
          </a:p>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Intellectual Property (IP) rights are vital to a nation's economic survival; IP comprises an astonishing 38 percent of total U.S. GDP today, and represents 80 percent of the market value of all publicly traded companies in the U.S.  As a result, any young person today who does not understand the basics of intellectual property--and its value and role in science, business, and arts professions--will find him or herself at a distinct disadvantage in the world of tomorrow.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a:solidFill>
                  <a:schemeClr val="dk1"/>
                </a:solidFill>
              </a:rPr>
              <a:t>Over the last 40 years, intellectual property has grown from an arcane, narrowly-specialized legal field into a major force in American social and economic life.</a:t>
            </a:r>
          </a:p>
          <a:p>
            <a:pPr marL="457200" lvl="0" indent="-298450" rtl="0">
              <a:lnSpc>
                <a:spcPct val="115000"/>
              </a:lnSpc>
              <a:spcBef>
                <a:spcPts val="0"/>
              </a:spcBef>
              <a:buClr>
                <a:schemeClr val="dk1"/>
              </a:buClr>
              <a:buSzPct val="100000"/>
              <a:buChar char="●"/>
            </a:pPr>
            <a:r>
              <a:rPr lang="en">
                <a:solidFill>
                  <a:schemeClr val="dk1"/>
                </a:solidFill>
              </a:rPr>
              <a:t>Intellectual property is now the chief engine of wealth creation and economic growth in the world. </a:t>
            </a:r>
          </a:p>
          <a:p>
            <a:pPr marL="457200" lvl="0" indent="-298450" rtl="0">
              <a:lnSpc>
                <a:spcPct val="115000"/>
              </a:lnSpc>
              <a:spcBef>
                <a:spcPts val="0"/>
              </a:spcBef>
              <a:buClr>
                <a:schemeClr val="dk1"/>
              </a:buClr>
              <a:buSzPct val="100000"/>
              <a:buChar char="●"/>
            </a:pPr>
            <a:r>
              <a:rPr lang="en">
                <a:solidFill>
                  <a:schemeClr val="dk1"/>
                </a:solidFill>
              </a:rPr>
              <a:t>America’s patent system helped create the most successful economy on the face of the earth.  The Founders designed the world’s first democratized intellectual property system, precisely because they believed in the ingenuity of the common citizen.</a:t>
            </a:r>
          </a:p>
          <a:p>
            <a:pPr marR="0" lvl="0" rtl="0">
              <a:lnSpc>
                <a:spcPct val="115000"/>
              </a:lnSpc>
              <a:spcBef>
                <a:spcPts val="0"/>
              </a:spcBef>
              <a:buClr>
                <a:schemeClr val="dk1"/>
              </a:buClr>
              <a:buSzPct val="110000"/>
              <a:buFont typeface="Arial"/>
              <a:buNone/>
            </a:pPr>
            <a:endParaRPr sz="1000" b="1">
              <a:solidFill>
                <a:schemeClr val="dk1"/>
              </a:solidFill>
            </a:endParaRPr>
          </a:p>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u="sng">
                <a:solidFill>
                  <a:schemeClr val="dk1"/>
                </a:solidFill>
              </a:rPr>
              <a:t>Patents</a:t>
            </a:r>
            <a:r>
              <a:rPr lang="en">
                <a:solidFill>
                  <a:schemeClr val="dk1"/>
                </a:solidFill>
              </a:rPr>
              <a:t>: </a:t>
            </a:r>
            <a:r>
              <a:rPr lang="en" i="1">
                <a:solidFill>
                  <a:schemeClr val="dk1"/>
                </a:solidFill>
              </a:rPr>
              <a:t>A patent is an intellectual property right granted by the government of a nation to an inventor that gives him or her the exclusive right to the invention for up to 20 years, in exchange for disclosing the details of the new technology to society for its ultimate benefit.</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u="sng">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Copyright</a:t>
            </a:r>
            <a:r>
              <a:rPr lang="en">
                <a:solidFill>
                  <a:schemeClr val="dk1"/>
                </a:solidFill>
              </a:rPr>
              <a:t>: </a:t>
            </a:r>
            <a:r>
              <a:rPr lang="en" i="1">
                <a:solidFill>
                  <a:schemeClr val="dk1"/>
                </a:solidFill>
              </a:rPr>
              <a:t>A copyright is an intellectual property right granted by a government to the author of an original literary, dramatic, musical, artistic, or other eligible creative work.  It gives the creator  the exclusive right for a limited time to control how the work is published, reproduced, performed, or displayed.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Trademarks</a:t>
            </a:r>
            <a:r>
              <a:rPr lang="en">
                <a:solidFill>
                  <a:schemeClr val="dk1"/>
                </a:solidFill>
              </a:rPr>
              <a:t>: </a:t>
            </a:r>
            <a:r>
              <a:rPr lang="en" i="1">
                <a:solidFill>
                  <a:schemeClr val="dk1"/>
                </a:solidFill>
              </a:rPr>
              <a:t>A trademark is an intellectual property right granted by a government to an individual, business, or legal entity that creates and uses a distinctive word, name, symbol, or device to distinguish its products or services from those from any other entity in the marketplace.</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 Secrets:</a:t>
            </a:r>
            <a:r>
              <a:rPr lang="en">
                <a:solidFill>
                  <a:schemeClr val="dk1"/>
                </a:solidFill>
              </a:rPr>
              <a:t> </a:t>
            </a:r>
            <a:r>
              <a:rPr lang="en" i="1">
                <a:solidFill>
                  <a:schemeClr val="dk1"/>
                </a:solidFill>
              </a:rPr>
              <a:t>Trade secret law is a source of protection for intellectual property that serves as an alternative to patent or trademark law; requiring that the intellectual property not be publicly disclosed.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The History of Patents - </a:t>
            </a:r>
            <a:r>
              <a:rPr lang="en" b="1" i="1">
                <a:solidFill>
                  <a:schemeClr val="dk1"/>
                </a:solidFill>
              </a:rPr>
              <a:t>What are the origins of the patent system?</a:t>
            </a:r>
          </a:p>
          <a:p>
            <a:pPr marL="457200" lvl="0" indent="-298450">
              <a:lnSpc>
                <a:spcPct val="115000"/>
              </a:lnSpc>
              <a:spcBef>
                <a:spcPts val="0"/>
              </a:spcBef>
              <a:buClr>
                <a:schemeClr val="dk1"/>
              </a:buClr>
              <a:buSzPct val="100000"/>
              <a:buChar char="●"/>
            </a:pPr>
            <a:r>
              <a:rPr lang="en">
                <a:solidFill>
                  <a:schemeClr val="dk1"/>
                </a:solidFill>
              </a:rPr>
              <a:t>Patent-like incentives first appeared in ancient Greece in 500 BC, and continued to spread throughout Europe through the 1700s. Early patent systems reinforced the wealth of elites instead of the welfare and productive capacity of the whole of society. </a:t>
            </a:r>
          </a:p>
          <a:p>
            <a:pPr marL="914400" lvl="1" indent="-298450" rtl="0">
              <a:lnSpc>
                <a:spcPct val="115000"/>
              </a:lnSpc>
              <a:spcBef>
                <a:spcPts val="0"/>
              </a:spcBef>
              <a:buClr>
                <a:schemeClr val="dk1"/>
              </a:buClr>
              <a:buSzPct val="100000"/>
              <a:buChar char="○"/>
            </a:pPr>
            <a:r>
              <a:rPr lang="en">
                <a:solidFill>
                  <a:schemeClr val="dk1"/>
                </a:solidFill>
              </a:rPr>
              <a:t>British patent application fees, for example, were more than 11 times the per capita income of the average citizen. This restricted innovation to a small sector of the population.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b="1">
                <a:solidFill>
                  <a:schemeClr val="dk1"/>
                </a:solidFill>
              </a:rPr>
              <a:t>Foundations of Patent Protection - </a:t>
            </a:r>
            <a:r>
              <a:rPr lang="en" b="1" i="1">
                <a:solidFill>
                  <a:schemeClr val="dk1"/>
                </a:solidFill>
              </a:rPr>
              <a:t>What is the rationale for issuing a patent?</a:t>
            </a:r>
          </a:p>
          <a:p>
            <a:pPr marL="457200" lvl="0" indent="-298450" rtl="0">
              <a:lnSpc>
                <a:spcPct val="115000"/>
              </a:lnSpc>
              <a:spcBef>
                <a:spcPts val="0"/>
              </a:spcBef>
              <a:buClr>
                <a:schemeClr val="dk1"/>
              </a:buClr>
              <a:buSzPct val="100000"/>
              <a:buChar char="●"/>
            </a:pPr>
            <a:r>
              <a:rPr lang="en">
                <a:solidFill>
                  <a:schemeClr val="dk1"/>
                </a:solidFill>
              </a:rPr>
              <a:t>As the first country in the world to incorporate intellectual property rights in its national constitution, America’s founders viewed intellectual property rights as vital to the nation’s economic survival. </a:t>
            </a:r>
          </a:p>
          <a:p>
            <a:pPr marL="914400" lvl="1" indent="-298450" rtl="0">
              <a:lnSpc>
                <a:spcPct val="115000"/>
              </a:lnSpc>
              <a:spcBef>
                <a:spcPts val="0"/>
              </a:spcBef>
              <a:buClr>
                <a:schemeClr val="dk1"/>
              </a:buClr>
              <a:buSzPct val="100000"/>
              <a:buChar char="○"/>
            </a:pPr>
            <a:r>
              <a:rPr lang="en">
                <a:solidFill>
                  <a:schemeClr val="dk1"/>
                </a:solidFill>
              </a:rPr>
              <a:t>They consciously designed a patent system that would do what no patent system had ever done before — </a:t>
            </a:r>
            <a:r>
              <a:rPr lang="en" b="1">
                <a:solidFill>
                  <a:schemeClr val="dk1"/>
                </a:solidFill>
              </a:rPr>
              <a:t>stimulate the inventive genius and entrepreneurial energy of the common man</a:t>
            </a:r>
            <a:r>
              <a:rPr lang="en">
                <a:solidFill>
                  <a:schemeClr val="dk1"/>
                </a:solidFill>
              </a:rPr>
              <a:t>.</a:t>
            </a:r>
          </a:p>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The founder’s philosophy of the value of intellectual property rights can be explained with two justifications:</a:t>
            </a:r>
          </a:p>
          <a:p>
            <a:pPr marL="914400" lvl="1" indent="-298450">
              <a:lnSpc>
                <a:spcPct val="115000"/>
              </a:lnSpc>
              <a:spcBef>
                <a:spcPts val="0"/>
              </a:spcBef>
              <a:buClr>
                <a:schemeClr val="dk1"/>
              </a:buClr>
              <a:buSzPct val="100000"/>
              <a:buChar char="○"/>
            </a:pPr>
            <a:r>
              <a:rPr lang="en" u="sng">
                <a:solidFill>
                  <a:schemeClr val="dk1"/>
                </a:solidFill>
              </a:rPr>
              <a:t>Bargain Theory</a:t>
            </a:r>
            <a:r>
              <a:rPr lang="en">
                <a:solidFill>
                  <a:schemeClr val="dk1"/>
                </a:solidFill>
              </a:rPr>
              <a:t>: In exchange for inventing something useful, society gives the inventor the exclusive right to his invention for a limited time, after which it goes into to the public domain and belongs to society.</a:t>
            </a:r>
          </a:p>
          <a:p>
            <a:pPr marL="914400" lvl="1" indent="-298450">
              <a:lnSpc>
                <a:spcPct val="115000"/>
              </a:lnSpc>
              <a:spcBef>
                <a:spcPts val="0"/>
              </a:spcBef>
              <a:buClr>
                <a:schemeClr val="dk1"/>
              </a:buClr>
              <a:buSzPct val="100000"/>
              <a:buChar char="○"/>
            </a:pPr>
            <a:r>
              <a:rPr lang="en" u="sng">
                <a:solidFill>
                  <a:schemeClr val="dk1"/>
                </a:solidFill>
              </a:rPr>
              <a:t>Natural Rights Theory</a:t>
            </a:r>
            <a:r>
              <a:rPr lang="en">
                <a:solidFill>
                  <a:schemeClr val="dk1"/>
                </a:solidFill>
              </a:rPr>
              <a:t>: Discusses the inventors’ inherent rights of property.  In exchange for disclosing to the public the nature and details of the invention, the Constitution authorizes the government to enforce the inventor’s exclusive property right to that invention for a limited time. </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53"/>
        <p:cNvGrpSpPr/>
        <p:nvPr/>
      </p:nvGrpSpPr>
      <p:grpSpPr>
        <a:xfrm>
          <a:off x="0" y="0"/>
          <a:ext cx="0" cy="0"/>
          <a:chOff x="0" y="0"/>
          <a:chExt cx="0" cy="0"/>
        </a:xfrm>
      </p:grpSpPr>
      <p:pic>
        <p:nvPicPr>
          <p:cNvPr id="54" name="Shape 54" descr="book-cover7 (1).png"/>
          <p:cNvPicPr preferRelativeResize="0"/>
          <p:nvPr/>
        </p:nvPicPr>
        <p:blipFill>
          <a:blip r:embed="rId3">
            <a:alphaModFix amt="11000"/>
          </a:blip>
          <a:stretch>
            <a:fillRect/>
          </a:stretch>
        </p:blipFill>
        <p:spPr>
          <a:xfrm>
            <a:off x="-1480272" y="-9508722"/>
            <a:ext cx="11954096" cy="19127244"/>
          </a:xfrm>
          <a:prstGeom prst="rect">
            <a:avLst/>
          </a:prstGeom>
          <a:noFill/>
          <a:ln>
            <a:noFill/>
          </a:ln>
        </p:spPr>
      </p:pic>
      <p:sp>
        <p:nvSpPr>
          <p:cNvPr id="55" name="Shape 55"/>
          <p:cNvSpPr txBox="1"/>
          <p:nvPr/>
        </p:nvSpPr>
        <p:spPr>
          <a:xfrm>
            <a:off x="419250" y="1428600"/>
            <a:ext cx="8305500" cy="976500"/>
          </a:xfrm>
          <a:prstGeom prst="rect">
            <a:avLst/>
          </a:prstGeom>
          <a:noFill/>
          <a:ln>
            <a:noFill/>
          </a:ln>
        </p:spPr>
        <p:txBody>
          <a:bodyPr lIns="91425" tIns="91425" rIns="91425" bIns="91425" anchor="b" anchorCtr="0">
            <a:noAutofit/>
          </a:bodyPr>
          <a:lstStyle/>
          <a:p>
            <a:pPr lvl="0" algn="ctr" rtl="0">
              <a:lnSpc>
                <a:spcPct val="115000"/>
              </a:lnSpc>
              <a:spcBef>
                <a:spcPts val="0"/>
              </a:spcBef>
              <a:buNone/>
            </a:pPr>
            <a:r>
              <a:rPr lang="en" sz="4800" b="1">
                <a:solidFill>
                  <a:srgbClr val="E28F38"/>
                </a:solidFill>
                <a:latin typeface="Open Sans"/>
                <a:ea typeface="Open Sans"/>
                <a:cs typeface="Open Sans"/>
                <a:sym typeface="Open Sans"/>
              </a:rPr>
              <a:t>Intellectual</a:t>
            </a:r>
            <a:r>
              <a:rPr lang="en" sz="4800" b="1">
                <a:solidFill>
                  <a:srgbClr val="000000"/>
                </a:solidFill>
                <a:latin typeface="Open Sans"/>
                <a:ea typeface="Open Sans"/>
                <a:cs typeface="Open Sans"/>
                <a:sym typeface="Open Sans"/>
              </a:rPr>
              <a:t> </a:t>
            </a:r>
            <a:r>
              <a:rPr lang="en" sz="4800" b="1">
                <a:solidFill>
                  <a:srgbClr val="E28F38"/>
                </a:solidFill>
                <a:latin typeface="Open Sans"/>
                <a:ea typeface="Open Sans"/>
                <a:cs typeface="Open Sans"/>
                <a:sym typeface="Open Sans"/>
              </a:rPr>
              <a:t>Property </a:t>
            </a:r>
          </a:p>
        </p:txBody>
      </p:sp>
      <p:sp>
        <p:nvSpPr>
          <p:cNvPr id="56" name="Shape 56"/>
          <p:cNvSpPr txBox="1"/>
          <p:nvPr/>
        </p:nvSpPr>
        <p:spPr>
          <a:xfrm>
            <a:off x="710700" y="3094325"/>
            <a:ext cx="7722600" cy="13071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i="1">
                <a:solidFill>
                  <a:srgbClr val="EEEEEE"/>
                </a:solidFill>
                <a:latin typeface="Open Sans"/>
                <a:ea typeface="Open Sans"/>
                <a:cs typeface="Open Sans"/>
                <a:sym typeface="Open Sans"/>
              </a:rPr>
              <a:t>Supporting Inventors, </a:t>
            </a:r>
          </a:p>
          <a:p>
            <a:pPr lvl="0" algn="ctr" rtl="0">
              <a:lnSpc>
                <a:spcPct val="115000"/>
              </a:lnSpc>
              <a:spcBef>
                <a:spcPts val="0"/>
              </a:spcBef>
              <a:buNone/>
            </a:pPr>
            <a:r>
              <a:rPr lang="en" sz="3000" i="1">
                <a:solidFill>
                  <a:srgbClr val="EEEEEE"/>
                </a:solidFill>
                <a:latin typeface="Open Sans"/>
                <a:ea typeface="Open Sans"/>
                <a:cs typeface="Open Sans"/>
                <a:sym typeface="Open Sans"/>
              </a:rPr>
              <a:t>Entrepreneurs, &amp; Creators</a:t>
            </a:r>
          </a:p>
        </p:txBody>
      </p:sp>
      <p:sp>
        <p:nvSpPr>
          <p:cNvPr id="57" name="Shape 57"/>
          <p:cNvSpPr txBox="1"/>
          <p:nvPr/>
        </p:nvSpPr>
        <p:spPr>
          <a:xfrm>
            <a:off x="135750" y="2109775"/>
            <a:ext cx="8872500" cy="824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4800" b="1">
                <a:solidFill>
                  <a:srgbClr val="FFD600"/>
                </a:solidFill>
                <a:latin typeface="Open Sans"/>
                <a:ea typeface="Open Sans"/>
                <a:cs typeface="Open Sans"/>
                <a:sym typeface="Open Sans"/>
              </a:rPr>
              <a:t>In The New Economy: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37"/>
        <p:cNvGrpSpPr/>
        <p:nvPr/>
      </p:nvGrpSpPr>
      <p:grpSpPr>
        <a:xfrm>
          <a:off x="0" y="0"/>
          <a:ext cx="0" cy="0"/>
          <a:chOff x="0" y="0"/>
          <a:chExt cx="0" cy="0"/>
        </a:xfrm>
      </p:grpSpPr>
      <p:pic>
        <p:nvPicPr>
          <p:cNvPr id="138" name="Shape 138" descr="1024px-US-PatentTrademarkOffice-Seal.svg.png"/>
          <p:cNvPicPr preferRelativeResize="0"/>
          <p:nvPr/>
        </p:nvPicPr>
        <p:blipFill>
          <a:blip r:embed="rId3">
            <a:alphaModFix amt="6000"/>
          </a:blip>
          <a:stretch>
            <a:fillRect/>
          </a:stretch>
        </p:blipFill>
        <p:spPr>
          <a:xfrm>
            <a:off x="2185062" y="184812"/>
            <a:ext cx="4773875" cy="4773875"/>
          </a:xfrm>
          <a:prstGeom prst="rect">
            <a:avLst/>
          </a:prstGeom>
          <a:noFill/>
          <a:ln>
            <a:noFill/>
          </a:ln>
        </p:spPr>
      </p:pic>
      <p:sp>
        <p:nvSpPr>
          <p:cNvPr id="139" name="Shape 139"/>
          <p:cNvSpPr txBox="1"/>
          <p:nvPr/>
        </p:nvSpPr>
        <p:spPr>
          <a:xfrm>
            <a:off x="75" y="103750"/>
            <a:ext cx="9144000" cy="13626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Two Goals of Today’s U.S. Patent System</a:t>
            </a:r>
          </a:p>
        </p:txBody>
      </p:sp>
      <p:sp>
        <p:nvSpPr>
          <p:cNvPr id="140" name="Shape 140"/>
          <p:cNvSpPr txBox="1"/>
          <p:nvPr/>
        </p:nvSpPr>
        <p:spPr>
          <a:xfrm>
            <a:off x="929200" y="1440175"/>
            <a:ext cx="3678300" cy="5532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AutoNum type="arabicPeriod"/>
            </a:pPr>
            <a:r>
              <a:rPr lang="en" sz="2400">
                <a:solidFill>
                  <a:srgbClr val="FFD600"/>
                </a:solidFill>
                <a:latin typeface="Open Sans"/>
                <a:ea typeface="Open Sans"/>
                <a:cs typeface="Open Sans"/>
                <a:sym typeface="Open Sans"/>
              </a:rPr>
              <a:t>Stimulate Invention</a:t>
            </a:r>
          </a:p>
        </p:txBody>
      </p:sp>
      <p:sp>
        <p:nvSpPr>
          <p:cNvPr id="141" name="Shape 141"/>
          <p:cNvSpPr txBox="1"/>
          <p:nvPr/>
        </p:nvSpPr>
        <p:spPr>
          <a:xfrm>
            <a:off x="929200" y="3094275"/>
            <a:ext cx="3270300" cy="5532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AutoNum type="arabicPeriod" startAt="2"/>
            </a:pPr>
            <a:r>
              <a:rPr lang="en" sz="2400">
                <a:solidFill>
                  <a:srgbClr val="FFD600"/>
                </a:solidFill>
                <a:latin typeface="Open Sans"/>
                <a:ea typeface="Open Sans"/>
                <a:cs typeface="Open Sans"/>
                <a:sym typeface="Open Sans"/>
              </a:rPr>
              <a:t>Share Knowledge</a:t>
            </a:r>
          </a:p>
        </p:txBody>
      </p:sp>
      <p:sp>
        <p:nvSpPr>
          <p:cNvPr id="142" name="Shape 142"/>
          <p:cNvSpPr txBox="1"/>
          <p:nvPr/>
        </p:nvSpPr>
        <p:spPr>
          <a:xfrm>
            <a:off x="1627825" y="1993375"/>
            <a:ext cx="5891400" cy="3585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Property rights are protected to help ensure creation and productivity</a:t>
            </a:r>
          </a:p>
        </p:txBody>
      </p:sp>
      <p:sp>
        <p:nvSpPr>
          <p:cNvPr id="143" name="Shape 143"/>
          <p:cNvSpPr txBox="1"/>
          <p:nvPr/>
        </p:nvSpPr>
        <p:spPr>
          <a:xfrm>
            <a:off x="1627825" y="3647475"/>
            <a:ext cx="6485700" cy="10377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Promote progress and “the general welfare” by disclosing inventions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47"/>
        <p:cNvGrpSpPr/>
        <p:nvPr/>
      </p:nvGrpSpPr>
      <p:grpSpPr>
        <a:xfrm>
          <a:off x="0" y="0"/>
          <a:ext cx="0" cy="0"/>
          <a:chOff x="0" y="0"/>
          <a:chExt cx="0" cy="0"/>
        </a:xfrm>
      </p:grpSpPr>
      <p:pic>
        <p:nvPicPr>
          <p:cNvPr id="148" name="Shape 148" descr="book-cover7 (1).png"/>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49" name="Shape 149"/>
          <p:cNvSpPr txBox="1"/>
          <p:nvPr/>
        </p:nvSpPr>
        <p:spPr>
          <a:xfrm>
            <a:off x="75" y="1037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How Did The U.S. Create A Patent System For Everyone?</a:t>
            </a:r>
          </a:p>
        </p:txBody>
      </p:sp>
      <p:sp>
        <p:nvSpPr>
          <p:cNvPr id="150" name="Shape 150"/>
          <p:cNvSpPr txBox="1"/>
          <p:nvPr/>
        </p:nvSpPr>
        <p:spPr>
          <a:xfrm>
            <a:off x="856912" y="3156487"/>
            <a:ext cx="18033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Low Fees</a:t>
            </a:r>
          </a:p>
        </p:txBody>
      </p:sp>
      <p:sp>
        <p:nvSpPr>
          <p:cNvPr id="151" name="Shape 151"/>
          <p:cNvSpPr txBox="1"/>
          <p:nvPr/>
        </p:nvSpPr>
        <p:spPr>
          <a:xfrm>
            <a:off x="856912" y="2236787"/>
            <a:ext cx="3116100" cy="7581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Simple Application Procedure</a:t>
            </a:r>
          </a:p>
        </p:txBody>
      </p:sp>
      <p:sp>
        <p:nvSpPr>
          <p:cNvPr id="152" name="Shape 152"/>
          <p:cNvSpPr txBox="1"/>
          <p:nvPr/>
        </p:nvSpPr>
        <p:spPr>
          <a:xfrm>
            <a:off x="4710137" y="2237362"/>
            <a:ext cx="3116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Disclosure of New Technology</a:t>
            </a:r>
          </a:p>
        </p:txBody>
      </p:sp>
      <p:sp>
        <p:nvSpPr>
          <p:cNvPr id="153" name="Shape 153"/>
          <p:cNvSpPr txBox="1"/>
          <p:nvPr/>
        </p:nvSpPr>
        <p:spPr>
          <a:xfrm>
            <a:off x="4710137" y="3190925"/>
            <a:ext cx="34248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Examination System</a:t>
            </a:r>
          </a:p>
        </p:txBody>
      </p:sp>
      <p:sp>
        <p:nvSpPr>
          <p:cNvPr id="154" name="Shape 154"/>
          <p:cNvSpPr txBox="1"/>
          <p:nvPr/>
        </p:nvSpPr>
        <p:spPr>
          <a:xfrm>
            <a:off x="857837" y="3755687"/>
            <a:ext cx="4040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No “Working Requirements”</a:t>
            </a:r>
          </a:p>
        </p:txBody>
      </p:sp>
      <p:sp>
        <p:nvSpPr>
          <p:cNvPr id="155" name="Shape 155"/>
          <p:cNvSpPr txBox="1"/>
          <p:nvPr/>
        </p:nvSpPr>
        <p:spPr>
          <a:xfrm>
            <a:off x="4710137" y="3798012"/>
            <a:ext cx="3116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New Technology Marketplace</a:t>
            </a:r>
          </a:p>
        </p:txBody>
      </p:sp>
      <p:sp>
        <p:nvSpPr>
          <p:cNvPr id="156" name="Shape 156"/>
          <p:cNvSpPr txBox="1"/>
          <p:nvPr/>
        </p:nvSpPr>
        <p:spPr>
          <a:xfrm>
            <a:off x="125" y="1505475"/>
            <a:ext cx="9144000" cy="563400"/>
          </a:xfrm>
          <a:prstGeom prst="rect">
            <a:avLst/>
          </a:prstGeom>
          <a:noFill/>
          <a:ln>
            <a:noFill/>
          </a:ln>
        </p:spPr>
        <p:txBody>
          <a:bodyPr lIns="91425" tIns="91425" rIns="91425" bIns="91425" anchor="t" anchorCtr="0">
            <a:noAutofit/>
          </a:bodyPr>
          <a:lstStyle/>
          <a:p>
            <a:pPr lvl="0" algn="ctr" rtl="0">
              <a:spcBef>
                <a:spcPts val="0"/>
              </a:spcBef>
              <a:buNone/>
            </a:pPr>
            <a:r>
              <a:rPr lang="en" sz="3000" b="1" u="sng">
                <a:solidFill>
                  <a:srgbClr val="E28F38"/>
                </a:solidFill>
                <a:latin typeface="Open Sans"/>
                <a:ea typeface="Open Sans"/>
                <a:cs typeface="Open Sans"/>
                <a:sym typeface="Open Sans"/>
              </a:rPr>
              <a:t>Six Unique Features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60"/>
        <p:cNvGrpSpPr/>
        <p:nvPr/>
      </p:nvGrpSpPr>
      <p:grpSpPr>
        <a:xfrm>
          <a:off x="0" y="0"/>
          <a:ext cx="0" cy="0"/>
          <a:chOff x="0" y="0"/>
          <a:chExt cx="0" cy="0"/>
        </a:xfrm>
      </p:grpSpPr>
      <p:pic>
        <p:nvPicPr>
          <p:cNvPr id="161" name="Shape 161" descr="Screen Shot 2016-11-14 at 10.13.57 AM.png"/>
          <p:cNvPicPr preferRelativeResize="0"/>
          <p:nvPr/>
        </p:nvPicPr>
        <p:blipFill rotWithShape="1">
          <a:blip r:embed="rId3">
            <a:alphaModFix/>
          </a:blip>
          <a:srcRect l="19527" t="27556" r="1157" b="10836"/>
          <a:stretch/>
        </p:blipFill>
        <p:spPr>
          <a:xfrm>
            <a:off x="1308500" y="1368425"/>
            <a:ext cx="6527001" cy="3168650"/>
          </a:xfrm>
          <a:prstGeom prst="rect">
            <a:avLst/>
          </a:prstGeom>
          <a:noFill/>
          <a:ln w="38100" cap="flat" cmpd="sng">
            <a:solidFill>
              <a:srgbClr val="E28F38"/>
            </a:solidFill>
            <a:prstDash val="solid"/>
            <a:round/>
            <a:headEnd type="none" w="med" len="med"/>
            <a:tailEnd type="none" w="med" len="med"/>
          </a:ln>
        </p:spPr>
      </p:pic>
      <p:sp>
        <p:nvSpPr>
          <p:cNvPr id="162" name="Shape 162"/>
          <p:cNvSpPr txBox="1"/>
          <p:nvPr/>
        </p:nvSpPr>
        <p:spPr>
          <a:xfrm>
            <a:off x="75" y="1799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FFD600"/>
                </a:solidFill>
                <a:latin typeface="Open Sans"/>
                <a:ea typeface="Open Sans"/>
                <a:cs typeface="Open Sans"/>
                <a:sym typeface="Open Sans"/>
              </a:rPr>
              <a:t>How Has The Patent System Supported U.S. Economic Growth?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66"/>
        <p:cNvGrpSpPr/>
        <p:nvPr/>
      </p:nvGrpSpPr>
      <p:grpSpPr>
        <a:xfrm>
          <a:off x="0" y="0"/>
          <a:ext cx="0" cy="0"/>
          <a:chOff x="0" y="0"/>
          <a:chExt cx="0" cy="0"/>
        </a:xfrm>
      </p:grpSpPr>
      <p:pic>
        <p:nvPicPr>
          <p:cNvPr id="167" name="Shape 167"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cxnSp>
        <p:nvCxnSpPr>
          <p:cNvPr id="168" name="Shape 168"/>
          <p:cNvCxnSpPr/>
          <p:nvPr/>
        </p:nvCxnSpPr>
        <p:spPr>
          <a:xfrm rot="10800000" flipH="1">
            <a:off x="7609250" y="627750"/>
            <a:ext cx="1149300" cy="1108500"/>
          </a:xfrm>
          <a:prstGeom prst="straightConnector1">
            <a:avLst/>
          </a:prstGeom>
          <a:noFill/>
          <a:ln w="114300" cap="flat" cmpd="sng">
            <a:solidFill>
              <a:srgbClr val="66CCCC"/>
            </a:solidFill>
            <a:prstDash val="solid"/>
            <a:round/>
            <a:headEnd type="none" w="lg" len="lg"/>
            <a:tailEnd type="triangle" w="lg" len="lg"/>
          </a:ln>
        </p:spPr>
      </p:cxnSp>
      <p:sp>
        <p:nvSpPr>
          <p:cNvPr id="169" name="Shape 169"/>
          <p:cNvSpPr/>
          <p:nvPr/>
        </p:nvSpPr>
        <p:spPr>
          <a:xfrm>
            <a:off x="792175" y="1799875"/>
            <a:ext cx="7017900" cy="2376500"/>
          </a:xfrm>
          <a:custGeom>
            <a:avLst/>
            <a:gdLst/>
            <a:ahLst/>
            <a:cxnLst/>
            <a:rect l="0" t="0" r="0" b="0"/>
            <a:pathLst>
              <a:path w="280716" h="95060" extrusionOk="0">
                <a:moveTo>
                  <a:pt x="0" y="95060"/>
                </a:moveTo>
                <a:lnTo>
                  <a:pt x="108895" y="74084"/>
                </a:lnTo>
                <a:lnTo>
                  <a:pt x="186549" y="37488"/>
                </a:lnTo>
                <a:lnTo>
                  <a:pt x="279378" y="446"/>
                </a:lnTo>
                <a:lnTo>
                  <a:pt x="280716" y="0"/>
                </a:lnTo>
              </a:path>
            </a:pathLst>
          </a:custGeom>
          <a:noFill/>
          <a:ln w="114300" cap="flat" cmpd="sng">
            <a:solidFill>
              <a:srgbClr val="66CCCC"/>
            </a:solidFill>
            <a:prstDash val="solid"/>
            <a:round/>
            <a:headEnd type="none" w="lg" len="lg"/>
            <a:tailEnd type="none" w="lg" len="lg"/>
          </a:ln>
        </p:spPr>
      </p:sp>
      <p:sp>
        <p:nvSpPr>
          <p:cNvPr id="170" name="Shape 170"/>
          <p:cNvSpPr txBox="1"/>
          <p:nvPr/>
        </p:nvSpPr>
        <p:spPr>
          <a:xfrm>
            <a:off x="0" y="1799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FFD600"/>
                </a:solidFill>
                <a:latin typeface="Open Sans"/>
                <a:ea typeface="Open Sans"/>
                <a:cs typeface="Open Sans"/>
                <a:sym typeface="Open Sans"/>
              </a:rPr>
              <a:t>Fostering Innovation</a:t>
            </a:r>
          </a:p>
        </p:txBody>
      </p:sp>
      <p:sp>
        <p:nvSpPr>
          <p:cNvPr id="171" name="Shape 171"/>
          <p:cNvSpPr/>
          <p:nvPr/>
        </p:nvSpPr>
        <p:spPr>
          <a:xfrm>
            <a:off x="373462" y="3239875"/>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2" name="Shape 172"/>
          <p:cNvSpPr/>
          <p:nvPr/>
        </p:nvSpPr>
        <p:spPr>
          <a:xfrm>
            <a:off x="2496547" y="2941825"/>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3" name="Shape 173"/>
          <p:cNvSpPr/>
          <p:nvPr/>
        </p:nvSpPr>
        <p:spPr>
          <a:xfrm>
            <a:off x="4628808" y="2082000"/>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4" name="Shape 174"/>
          <p:cNvSpPr/>
          <p:nvPr/>
        </p:nvSpPr>
        <p:spPr>
          <a:xfrm>
            <a:off x="6648058" y="1242853"/>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5" name="Shape 175"/>
          <p:cNvSpPr txBox="1"/>
          <p:nvPr/>
        </p:nvSpPr>
        <p:spPr>
          <a:xfrm>
            <a:off x="452950" y="3385525"/>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20K</a:t>
            </a:r>
          </a:p>
          <a:p>
            <a:pPr lvl="0" algn="ctr" rtl="0">
              <a:spcBef>
                <a:spcPts val="0"/>
              </a:spcBef>
              <a:buNone/>
            </a:pPr>
            <a:r>
              <a:rPr lang="en" sz="3000" b="1">
                <a:solidFill>
                  <a:srgbClr val="EEEEEE"/>
                </a:solidFill>
                <a:latin typeface="Open Sans"/>
                <a:ea typeface="Open Sans"/>
                <a:cs typeface="Open Sans"/>
                <a:sym typeface="Open Sans"/>
              </a:rPr>
              <a:t>1880s</a:t>
            </a:r>
          </a:p>
        </p:txBody>
      </p:sp>
      <p:sp>
        <p:nvSpPr>
          <p:cNvPr id="176" name="Shape 176"/>
          <p:cNvSpPr txBox="1"/>
          <p:nvPr/>
        </p:nvSpPr>
        <p:spPr>
          <a:xfrm>
            <a:off x="2576050" y="3074425"/>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40K</a:t>
            </a:r>
          </a:p>
          <a:p>
            <a:pPr lvl="0" algn="ctr" rtl="0">
              <a:spcBef>
                <a:spcPts val="0"/>
              </a:spcBef>
              <a:buNone/>
            </a:pPr>
            <a:r>
              <a:rPr lang="en" sz="3000" b="1">
                <a:solidFill>
                  <a:srgbClr val="EEEEEE"/>
                </a:solidFill>
                <a:latin typeface="Open Sans"/>
                <a:ea typeface="Open Sans"/>
                <a:cs typeface="Open Sans"/>
                <a:sym typeface="Open Sans"/>
              </a:rPr>
              <a:t>1900s</a:t>
            </a:r>
          </a:p>
        </p:txBody>
      </p:sp>
      <p:sp>
        <p:nvSpPr>
          <p:cNvPr id="177" name="Shape 177"/>
          <p:cNvSpPr txBox="1"/>
          <p:nvPr/>
        </p:nvSpPr>
        <p:spPr>
          <a:xfrm>
            <a:off x="4708300" y="2227650"/>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100K</a:t>
            </a:r>
          </a:p>
          <a:p>
            <a:pPr lvl="0" algn="ctr" rtl="0">
              <a:spcBef>
                <a:spcPts val="0"/>
              </a:spcBef>
              <a:buNone/>
            </a:pPr>
            <a:r>
              <a:rPr lang="en" sz="3000" b="1">
                <a:solidFill>
                  <a:srgbClr val="EEEEEE"/>
                </a:solidFill>
                <a:latin typeface="Open Sans"/>
                <a:ea typeface="Open Sans"/>
                <a:cs typeface="Open Sans"/>
                <a:sym typeface="Open Sans"/>
              </a:rPr>
              <a:t>1980s</a:t>
            </a:r>
          </a:p>
        </p:txBody>
      </p:sp>
      <p:sp>
        <p:nvSpPr>
          <p:cNvPr id="178" name="Shape 178"/>
          <p:cNvSpPr txBox="1"/>
          <p:nvPr/>
        </p:nvSpPr>
        <p:spPr>
          <a:xfrm>
            <a:off x="6727600" y="1388500"/>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300K</a:t>
            </a:r>
          </a:p>
          <a:p>
            <a:pPr lvl="0" algn="ctr" rtl="0">
              <a:spcBef>
                <a:spcPts val="0"/>
              </a:spcBef>
              <a:buNone/>
            </a:pPr>
            <a:r>
              <a:rPr lang="en" sz="3000" b="1">
                <a:solidFill>
                  <a:srgbClr val="EEEEEE"/>
                </a:solidFill>
                <a:latin typeface="Open Sans"/>
                <a:ea typeface="Open Sans"/>
                <a:cs typeface="Open Sans"/>
                <a:sym typeface="Open Sans"/>
              </a:rPr>
              <a:t>2014</a:t>
            </a:r>
          </a:p>
        </p:txBody>
      </p:sp>
      <p:sp>
        <p:nvSpPr>
          <p:cNvPr id="179" name="Shape 179"/>
          <p:cNvSpPr txBox="1"/>
          <p:nvPr/>
        </p:nvSpPr>
        <p:spPr>
          <a:xfrm>
            <a:off x="4947375" y="4372225"/>
            <a:ext cx="3879000" cy="53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Patenting Spikes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83"/>
        <p:cNvGrpSpPr/>
        <p:nvPr/>
      </p:nvGrpSpPr>
      <p:grpSpPr>
        <a:xfrm>
          <a:off x="0" y="0"/>
          <a:ext cx="0" cy="0"/>
          <a:chOff x="0" y="0"/>
          <a:chExt cx="0" cy="0"/>
        </a:xfrm>
      </p:grpSpPr>
      <p:pic>
        <p:nvPicPr>
          <p:cNvPr id="184" name="Shape 184" descr="book-cover7 (1).png"/>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85" name="Shape 185"/>
          <p:cNvSpPr txBox="1"/>
          <p:nvPr/>
        </p:nvSpPr>
        <p:spPr>
          <a:xfrm>
            <a:off x="376950" y="1818525"/>
            <a:ext cx="8390100" cy="17070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E28F38"/>
                </a:solidFill>
              </a:rPr>
              <a:t>A machine, manufacture, process, or composition of matter can be patented if it demonstrates the following three characteristics:</a:t>
            </a:r>
          </a:p>
        </p:txBody>
      </p:sp>
      <p:sp>
        <p:nvSpPr>
          <p:cNvPr id="186" name="Shape 186"/>
          <p:cNvSpPr txBox="1"/>
          <p:nvPr/>
        </p:nvSpPr>
        <p:spPr>
          <a:xfrm>
            <a:off x="788450" y="3609450"/>
            <a:ext cx="2075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Novelty</a:t>
            </a:r>
          </a:p>
        </p:txBody>
      </p:sp>
      <p:sp>
        <p:nvSpPr>
          <p:cNvPr id="187" name="Shape 187"/>
          <p:cNvSpPr txBox="1"/>
          <p:nvPr/>
        </p:nvSpPr>
        <p:spPr>
          <a:xfrm>
            <a:off x="2863550" y="3609450"/>
            <a:ext cx="4076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Non-Obviousness</a:t>
            </a:r>
          </a:p>
        </p:txBody>
      </p:sp>
      <p:sp>
        <p:nvSpPr>
          <p:cNvPr id="188" name="Shape 188"/>
          <p:cNvSpPr txBox="1"/>
          <p:nvPr/>
        </p:nvSpPr>
        <p:spPr>
          <a:xfrm>
            <a:off x="6627250" y="3609450"/>
            <a:ext cx="2075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Utility</a:t>
            </a:r>
          </a:p>
        </p:txBody>
      </p:sp>
      <p:sp>
        <p:nvSpPr>
          <p:cNvPr id="189" name="Shape 189"/>
          <p:cNvSpPr txBox="1"/>
          <p:nvPr/>
        </p:nvSpPr>
        <p:spPr>
          <a:xfrm>
            <a:off x="2569950" y="1144625"/>
            <a:ext cx="4004100" cy="719400"/>
          </a:xfrm>
          <a:prstGeom prst="rect">
            <a:avLst/>
          </a:prstGeom>
          <a:noFill/>
          <a:ln>
            <a:noFill/>
          </a:ln>
        </p:spPr>
        <p:txBody>
          <a:bodyPr lIns="91425" tIns="91425" rIns="91425" bIns="91425" anchor="ctr" anchorCtr="0">
            <a:noAutofit/>
          </a:bodyPr>
          <a:lstStyle/>
          <a:p>
            <a:pPr lvl="0" algn="ctr" rtl="0">
              <a:spcBef>
                <a:spcPts val="0"/>
              </a:spcBef>
              <a:buNone/>
            </a:pPr>
            <a:r>
              <a:rPr lang="en" sz="3600" b="1" u="sng">
                <a:solidFill>
                  <a:srgbClr val="FFD600"/>
                </a:solidFill>
                <a:latin typeface="Open Sans"/>
                <a:ea typeface="Open Sans"/>
                <a:cs typeface="Open Sans"/>
                <a:sym typeface="Open Sans"/>
              </a:rPr>
              <a:t>“The Patent Act”</a:t>
            </a:r>
          </a:p>
        </p:txBody>
      </p:sp>
      <p:sp>
        <p:nvSpPr>
          <p:cNvPr id="190" name="Shape 190"/>
          <p:cNvSpPr txBox="1"/>
          <p:nvPr/>
        </p:nvSpPr>
        <p:spPr>
          <a:xfrm>
            <a:off x="0" y="235725"/>
            <a:ext cx="9144000" cy="668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What, Exactly, Can You Patent?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94"/>
        <p:cNvGrpSpPr/>
        <p:nvPr/>
      </p:nvGrpSpPr>
      <p:grpSpPr>
        <a:xfrm>
          <a:off x="0" y="0"/>
          <a:ext cx="0" cy="0"/>
          <a:chOff x="0" y="0"/>
          <a:chExt cx="0" cy="0"/>
        </a:xfrm>
      </p:grpSpPr>
      <p:pic>
        <p:nvPicPr>
          <p:cNvPr id="195" name="Shape 195"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96" name="Shape 196"/>
          <p:cNvSpPr txBox="1"/>
          <p:nvPr/>
        </p:nvSpPr>
        <p:spPr>
          <a:xfrm>
            <a:off x="561900" y="1033575"/>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Novelty</a:t>
            </a:r>
          </a:p>
        </p:txBody>
      </p:sp>
      <p:sp>
        <p:nvSpPr>
          <p:cNvPr id="197" name="Shape 197"/>
          <p:cNvSpPr txBox="1"/>
          <p:nvPr/>
        </p:nvSpPr>
        <p:spPr>
          <a:xfrm>
            <a:off x="793375" y="1561500"/>
            <a:ext cx="6704700" cy="1099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machine, manufacture, process, or composition of matter must not have been previously described or known.</a:t>
            </a:r>
          </a:p>
        </p:txBody>
      </p:sp>
      <p:sp>
        <p:nvSpPr>
          <p:cNvPr id="198" name="Shape 198"/>
          <p:cNvSpPr txBox="1"/>
          <p:nvPr/>
        </p:nvSpPr>
        <p:spPr>
          <a:xfrm>
            <a:off x="561900" y="2589850"/>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Utility</a:t>
            </a:r>
          </a:p>
        </p:txBody>
      </p:sp>
      <p:sp>
        <p:nvSpPr>
          <p:cNvPr id="199" name="Shape 199"/>
          <p:cNvSpPr txBox="1"/>
          <p:nvPr/>
        </p:nvSpPr>
        <p:spPr>
          <a:xfrm>
            <a:off x="561900" y="3572075"/>
            <a:ext cx="39957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Non-Obviousness</a:t>
            </a:r>
          </a:p>
        </p:txBody>
      </p:sp>
      <p:sp>
        <p:nvSpPr>
          <p:cNvPr id="200" name="Shape 200"/>
          <p:cNvSpPr txBox="1"/>
          <p:nvPr/>
        </p:nvSpPr>
        <p:spPr>
          <a:xfrm>
            <a:off x="793375" y="3110675"/>
            <a:ext cx="50751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An invention must function as intended.</a:t>
            </a:r>
          </a:p>
        </p:txBody>
      </p:sp>
      <p:sp>
        <p:nvSpPr>
          <p:cNvPr id="201" name="Shape 201"/>
          <p:cNvSpPr txBox="1"/>
          <p:nvPr/>
        </p:nvSpPr>
        <p:spPr>
          <a:xfrm>
            <a:off x="793375" y="4093550"/>
            <a:ext cx="60903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patent requirement that ensures that the idea is new.</a:t>
            </a:r>
          </a:p>
        </p:txBody>
      </p:sp>
      <p:sp>
        <p:nvSpPr>
          <p:cNvPr id="202" name="Shape 202"/>
          <p:cNvSpPr txBox="1"/>
          <p:nvPr/>
        </p:nvSpPr>
        <p:spPr>
          <a:xfrm>
            <a:off x="350975" y="181525"/>
            <a:ext cx="7612500" cy="582000"/>
          </a:xfrm>
          <a:prstGeom prst="rect">
            <a:avLst/>
          </a:prstGeom>
          <a:noFill/>
          <a:ln>
            <a:noFill/>
          </a:ln>
        </p:spPr>
        <p:txBody>
          <a:bodyPr lIns="91425" tIns="91425" rIns="91425" bIns="91425" anchor="t" anchorCtr="0">
            <a:noAutofit/>
          </a:bodyPr>
          <a:lstStyle/>
          <a:p>
            <a:pPr lvl="0" rtl="0">
              <a:spcBef>
                <a:spcPts val="0"/>
              </a:spcBef>
              <a:buNone/>
            </a:pPr>
            <a:r>
              <a:rPr lang="en" sz="3600" b="1" u="sng">
                <a:solidFill>
                  <a:srgbClr val="FFD600"/>
                </a:solidFill>
                <a:latin typeface="Open Sans"/>
                <a:ea typeface="Open Sans"/>
                <a:cs typeface="Open Sans"/>
                <a:sym typeface="Open Sans"/>
              </a:rPr>
              <a:t>Criteria for Patenting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06"/>
        <p:cNvGrpSpPr/>
        <p:nvPr/>
      </p:nvGrpSpPr>
      <p:grpSpPr>
        <a:xfrm>
          <a:off x="0" y="0"/>
          <a:ext cx="0" cy="0"/>
          <a:chOff x="0" y="0"/>
          <a:chExt cx="0" cy="0"/>
        </a:xfrm>
      </p:grpSpPr>
      <p:pic>
        <p:nvPicPr>
          <p:cNvPr id="207" name="Shape 207"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08" name="Shape 208"/>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Two Categories for Patentable Inventions</a:t>
            </a:r>
          </a:p>
        </p:txBody>
      </p:sp>
      <p:pic>
        <p:nvPicPr>
          <p:cNvPr id="209" name="Shape 209" descr="Screen Shot 2016-11-29 at 4.55.21 PM.png"/>
          <p:cNvPicPr preferRelativeResize="0"/>
          <p:nvPr/>
        </p:nvPicPr>
        <p:blipFill rotWithShape="1">
          <a:blip r:embed="rId4">
            <a:alphaModFix/>
          </a:blip>
          <a:srcRect l="7065" t="18824" r="5925" b="10354"/>
          <a:stretch/>
        </p:blipFill>
        <p:spPr>
          <a:xfrm>
            <a:off x="1173924" y="1120600"/>
            <a:ext cx="6886250" cy="3642799"/>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13"/>
        <p:cNvGrpSpPr/>
        <p:nvPr/>
      </p:nvGrpSpPr>
      <p:grpSpPr>
        <a:xfrm>
          <a:off x="0" y="0"/>
          <a:ext cx="0" cy="0"/>
          <a:chOff x="0" y="0"/>
          <a:chExt cx="0" cy="0"/>
        </a:xfrm>
      </p:grpSpPr>
      <p:pic>
        <p:nvPicPr>
          <p:cNvPr id="214" name="Shape 214"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215" name="Shape 215" descr="Screen Shot 2016-11-14 at 4.28.37 PM.png"/>
          <p:cNvPicPr preferRelativeResize="0"/>
          <p:nvPr/>
        </p:nvPicPr>
        <p:blipFill rotWithShape="1">
          <a:blip r:embed="rId4">
            <a:alphaModFix/>
          </a:blip>
          <a:srcRect l="19342" t="24500" r="1223" b="7968"/>
          <a:stretch/>
        </p:blipFill>
        <p:spPr>
          <a:xfrm>
            <a:off x="1303525" y="1169324"/>
            <a:ext cx="6536948" cy="3473399"/>
          </a:xfrm>
          <a:prstGeom prst="rect">
            <a:avLst/>
          </a:prstGeom>
          <a:noFill/>
          <a:ln w="38100" cap="flat" cmpd="sng">
            <a:solidFill>
              <a:srgbClr val="E28F38"/>
            </a:solidFill>
            <a:prstDash val="solid"/>
            <a:round/>
            <a:headEnd type="none" w="med" len="med"/>
            <a:tailEnd type="none" w="med" len="med"/>
          </a:ln>
        </p:spPr>
      </p:pic>
      <p:sp>
        <p:nvSpPr>
          <p:cNvPr id="216" name="Shape 216"/>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Products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20"/>
        <p:cNvGrpSpPr/>
        <p:nvPr/>
      </p:nvGrpSpPr>
      <p:grpSpPr>
        <a:xfrm>
          <a:off x="0" y="0"/>
          <a:ext cx="0" cy="0"/>
          <a:chOff x="0" y="0"/>
          <a:chExt cx="0" cy="0"/>
        </a:xfrm>
      </p:grpSpPr>
      <p:pic>
        <p:nvPicPr>
          <p:cNvPr id="221" name="Shape 221"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222" name="Shape 222" descr="Screen Shot 2016-11-14 at 4.29.00 PM.png"/>
          <p:cNvPicPr preferRelativeResize="0"/>
          <p:nvPr/>
        </p:nvPicPr>
        <p:blipFill rotWithShape="1">
          <a:blip r:embed="rId4">
            <a:alphaModFix/>
          </a:blip>
          <a:srcRect l="19475" t="23901" r="1964" b="5987"/>
          <a:stretch/>
        </p:blipFill>
        <p:spPr>
          <a:xfrm>
            <a:off x="1339400" y="1219274"/>
            <a:ext cx="6465225" cy="3606599"/>
          </a:xfrm>
          <a:prstGeom prst="rect">
            <a:avLst/>
          </a:prstGeom>
          <a:noFill/>
          <a:ln w="38100" cap="flat" cmpd="sng">
            <a:solidFill>
              <a:srgbClr val="E28F38"/>
            </a:solidFill>
            <a:prstDash val="solid"/>
            <a:round/>
            <a:headEnd type="none" w="med" len="med"/>
            <a:tailEnd type="none" w="med" len="med"/>
          </a:ln>
        </p:spPr>
      </p:pic>
      <p:sp>
        <p:nvSpPr>
          <p:cNvPr id="223" name="Shape 223"/>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Processes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27"/>
        <p:cNvGrpSpPr/>
        <p:nvPr/>
      </p:nvGrpSpPr>
      <p:grpSpPr>
        <a:xfrm>
          <a:off x="0" y="0"/>
          <a:ext cx="0" cy="0"/>
          <a:chOff x="0" y="0"/>
          <a:chExt cx="0" cy="0"/>
        </a:xfrm>
      </p:grpSpPr>
      <p:pic>
        <p:nvPicPr>
          <p:cNvPr id="228" name="Shape 228" descr="Found-Icons-in-HK-2014111931.png"/>
          <p:cNvPicPr preferRelativeResize="0"/>
          <p:nvPr/>
        </p:nvPicPr>
        <p:blipFill rotWithShape="1">
          <a:blip r:embed="rId3">
            <a:alphaModFix/>
          </a:blip>
          <a:srcRect t="8062"/>
          <a:stretch/>
        </p:blipFill>
        <p:spPr>
          <a:xfrm>
            <a:off x="782924" y="1535500"/>
            <a:ext cx="3575147" cy="2769848"/>
          </a:xfrm>
          <a:prstGeom prst="rect">
            <a:avLst/>
          </a:prstGeom>
          <a:noFill/>
          <a:ln>
            <a:noFill/>
          </a:ln>
        </p:spPr>
      </p:pic>
      <p:sp>
        <p:nvSpPr>
          <p:cNvPr id="229" name="Shape 229"/>
          <p:cNvSpPr txBox="1"/>
          <p:nvPr/>
        </p:nvSpPr>
        <p:spPr>
          <a:xfrm>
            <a:off x="4654500" y="2021350"/>
            <a:ext cx="3793500" cy="613800"/>
          </a:xfrm>
          <a:prstGeom prst="rect">
            <a:avLst/>
          </a:prstGeom>
          <a:noFill/>
          <a:ln>
            <a:noFill/>
          </a:ln>
        </p:spPr>
        <p:txBody>
          <a:bodyPr lIns="91425" tIns="91425" rIns="91425" bIns="91425" anchor="t" anchorCtr="0">
            <a:noAutofit/>
          </a:bodyPr>
          <a:lstStyle/>
          <a:p>
            <a:pPr lvl="0" algn="ctr">
              <a:lnSpc>
                <a:spcPct val="115000"/>
              </a:lnSpc>
              <a:spcBef>
                <a:spcPts val="0"/>
              </a:spcBef>
              <a:buNone/>
            </a:pPr>
            <a:r>
              <a:rPr lang="en" sz="3000" b="1">
                <a:solidFill>
                  <a:srgbClr val="E28F38"/>
                </a:solidFill>
                <a:latin typeface="Open Sans"/>
                <a:ea typeface="Open Sans"/>
                <a:cs typeface="Open Sans"/>
                <a:sym typeface="Open Sans"/>
              </a:rPr>
              <a:t>Camera  </a:t>
            </a:r>
            <a:r>
              <a:rPr lang="en" sz="2400" b="1">
                <a:solidFill>
                  <a:srgbClr val="E28F38"/>
                </a:solidFill>
                <a:latin typeface="Open Sans"/>
                <a:ea typeface="Open Sans"/>
                <a:cs typeface="Open Sans"/>
                <a:sym typeface="Open Sans"/>
              </a:rPr>
              <a:t>+  </a:t>
            </a:r>
            <a:r>
              <a:rPr lang="en" sz="3000" b="1">
                <a:solidFill>
                  <a:srgbClr val="E28F38"/>
                </a:solidFill>
                <a:latin typeface="Open Sans"/>
                <a:ea typeface="Open Sans"/>
                <a:cs typeface="Open Sans"/>
                <a:sym typeface="Open Sans"/>
              </a:rPr>
              <a:t>Phone</a:t>
            </a:r>
          </a:p>
        </p:txBody>
      </p:sp>
      <p:sp>
        <p:nvSpPr>
          <p:cNvPr id="230" name="Shape 230"/>
          <p:cNvSpPr txBox="1"/>
          <p:nvPr/>
        </p:nvSpPr>
        <p:spPr>
          <a:xfrm>
            <a:off x="407250" y="156200"/>
            <a:ext cx="8329500" cy="836700"/>
          </a:xfrm>
          <a:prstGeom prst="rect">
            <a:avLst/>
          </a:prstGeom>
          <a:noFill/>
          <a:ln>
            <a:noFill/>
          </a:ln>
        </p:spPr>
        <p:txBody>
          <a:bodyPr lIns="91425" tIns="91425" rIns="91425" bIns="91425" anchor="t" anchorCtr="0">
            <a:noAutofit/>
          </a:bodyPr>
          <a:lstStyle/>
          <a:p>
            <a:pPr lvl="0" algn="ctr">
              <a:spcBef>
                <a:spcPts val="0"/>
              </a:spcBef>
              <a:buNone/>
            </a:pPr>
            <a:r>
              <a:rPr lang="en" sz="4800" b="1">
                <a:solidFill>
                  <a:srgbClr val="FFD600"/>
                </a:solidFill>
                <a:latin typeface="Open Sans"/>
                <a:ea typeface="Open Sans"/>
                <a:cs typeface="Open Sans"/>
                <a:sym typeface="Open Sans"/>
              </a:rPr>
              <a:t>Non-Obviousness Hurdle</a:t>
            </a:r>
          </a:p>
        </p:txBody>
      </p:sp>
      <p:sp>
        <p:nvSpPr>
          <p:cNvPr id="231" name="Shape 231"/>
          <p:cNvSpPr txBox="1"/>
          <p:nvPr/>
        </p:nvSpPr>
        <p:spPr>
          <a:xfrm>
            <a:off x="4710300" y="3191150"/>
            <a:ext cx="3931200" cy="836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b="1" i="1">
                <a:solidFill>
                  <a:srgbClr val="E28F38"/>
                </a:solidFill>
                <a:latin typeface="Open Sans"/>
                <a:ea typeface="Open Sans"/>
                <a:cs typeface="Open Sans"/>
                <a:sym typeface="Open Sans"/>
              </a:rPr>
              <a:t>Non-Obviousness</a:t>
            </a:r>
          </a:p>
        </p:txBody>
      </p:sp>
      <p:sp>
        <p:nvSpPr>
          <p:cNvPr id="232" name="Shape 232"/>
          <p:cNvSpPr txBox="1"/>
          <p:nvPr/>
        </p:nvSpPr>
        <p:spPr>
          <a:xfrm>
            <a:off x="6313350" y="2430642"/>
            <a:ext cx="725100" cy="836700"/>
          </a:xfrm>
          <a:prstGeom prst="rect">
            <a:avLst/>
          </a:prstGeom>
          <a:noFill/>
          <a:ln>
            <a:noFill/>
          </a:ln>
        </p:spPr>
        <p:txBody>
          <a:bodyPr lIns="91425" tIns="91425" rIns="91425" bIns="91425" anchor="t" anchorCtr="0">
            <a:noAutofit/>
          </a:bodyPr>
          <a:lstStyle/>
          <a:p>
            <a:pPr lvl="0">
              <a:spcBef>
                <a:spcPts val="0"/>
              </a:spcBef>
              <a:buNone/>
            </a:pPr>
            <a:r>
              <a:rPr lang="en" sz="6000" b="1">
                <a:solidFill>
                  <a:srgbClr val="E28F38"/>
                </a:solidFill>
                <a:latin typeface="Open Sans"/>
                <a:ea typeface="Open Sans"/>
                <a:cs typeface="Open Sans"/>
                <a:sym typeface="Open San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61"/>
        <p:cNvGrpSpPr/>
        <p:nvPr/>
      </p:nvGrpSpPr>
      <p:grpSpPr>
        <a:xfrm>
          <a:off x="0" y="0"/>
          <a:ext cx="0" cy="0"/>
          <a:chOff x="0" y="0"/>
          <a:chExt cx="0" cy="0"/>
        </a:xfrm>
      </p:grpSpPr>
      <p:pic>
        <p:nvPicPr>
          <p:cNvPr id="62" name="Shape 62" descr="book-cover7 (1).png"/>
          <p:cNvPicPr preferRelativeResize="0"/>
          <p:nvPr/>
        </p:nvPicPr>
        <p:blipFill>
          <a:blip r:embed="rId3">
            <a:alphaModFix amt="5000"/>
          </a:blip>
          <a:stretch>
            <a:fillRect/>
          </a:stretch>
        </p:blipFill>
        <p:spPr>
          <a:xfrm>
            <a:off x="-1449347" y="-9610647"/>
            <a:ext cx="11954096" cy="19127244"/>
          </a:xfrm>
          <a:prstGeom prst="rect">
            <a:avLst/>
          </a:prstGeom>
          <a:noFill/>
          <a:ln>
            <a:noFill/>
          </a:ln>
        </p:spPr>
      </p:pic>
      <p:sp>
        <p:nvSpPr>
          <p:cNvPr id="63" name="Shape 63"/>
          <p:cNvSpPr txBox="1"/>
          <p:nvPr/>
        </p:nvSpPr>
        <p:spPr>
          <a:xfrm>
            <a:off x="75" y="256150"/>
            <a:ext cx="9144000" cy="881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What is Intellectual Property?</a:t>
            </a:r>
          </a:p>
        </p:txBody>
      </p:sp>
      <p:pic>
        <p:nvPicPr>
          <p:cNvPr id="64" name="Shape 64" descr="solutions-xxl.png"/>
          <p:cNvPicPr preferRelativeResize="0"/>
          <p:nvPr/>
        </p:nvPicPr>
        <p:blipFill>
          <a:blip r:embed="rId4">
            <a:alphaModFix/>
          </a:blip>
          <a:stretch>
            <a:fillRect/>
          </a:stretch>
        </p:blipFill>
        <p:spPr>
          <a:xfrm>
            <a:off x="682475" y="1739300"/>
            <a:ext cx="1512449" cy="1512449"/>
          </a:xfrm>
          <a:prstGeom prst="rect">
            <a:avLst/>
          </a:prstGeom>
          <a:noFill/>
          <a:ln>
            <a:noFill/>
          </a:ln>
        </p:spPr>
      </p:pic>
      <p:grpSp>
        <p:nvGrpSpPr>
          <p:cNvPr id="65" name="Shape 65"/>
          <p:cNvGrpSpPr/>
          <p:nvPr/>
        </p:nvGrpSpPr>
        <p:grpSpPr>
          <a:xfrm>
            <a:off x="2637664" y="1758696"/>
            <a:ext cx="1512462" cy="1473648"/>
            <a:chOff x="3476349" y="1854250"/>
            <a:chExt cx="1829075" cy="1800425"/>
          </a:xfrm>
        </p:grpSpPr>
        <p:pic>
          <p:nvPicPr>
            <p:cNvPr id="66" name="Shape 66" descr="white-music-notes-clip-art-at-clker-com-vector-clip-art-online-Ig4hT0-clipart.png"/>
            <p:cNvPicPr preferRelativeResize="0"/>
            <p:nvPr/>
          </p:nvPicPr>
          <p:blipFill>
            <a:blip r:embed="rId5">
              <a:alphaModFix/>
            </a:blip>
            <a:stretch>
              <a:fillRect/>
            </a:stretch>
          </p:blipFill>
          <p:spPr>
            <a:xfrm>
              <a:off x="3476349" y="1854250"/>
              <a:ext cx="702175" cy="922350"/>
            </a:xfrm>
            <a:prstGeom prst="rect">
              <a:avLst/>
            </a:prstGeom>
            <a:noFill/>
            <a:ln>
              <a:noFill/>
            </a:ln>
          </p:spPr>
        </p:pic>
        <p:pic>
          <p:nvPicPr>
            <p:cNvPr id="67" name="Shape 67" descr="theatre-masks-xxl.png"/>
            <p:cNvPicPr preferRelativeResize="0"/>
            <p:nvPr/>
          </p:nvPicPr>
          <p:blipFill>
            <a:blip r:embed="rId6">
              <a:alphaModFix/>
            </a:blip>
            <a:stretch>
              <a:fillRect/>
            </a:stretch>
          </p:blipFill>
          <p:spPr>
            <a:xfrm>
              <a:off x="4383075" y="2006650"/>
              <a:ext cx="922350" cy="922350"/>
            </a:xfrm>
            <a:prstGeom prst="rect">
              <a:avLst/>
            </a:prstGeom>
            <a:noFill/>
            <a:ln>
              <a:noFill/>
            </a:ln>
          </p:spPr>
        </p:pic>
        <p:pic>
          <p:nvPicPr>
            <p:cNvPr id="68" name="Shape 68" descr="quill-icon-2.png"/>
            <p:cNvPicPr preferRelativeResize="0"/>
            <p:nvPr/>
          </p:nvPicPr>
          <p:blipFill>
            <a:blip r:embed="rId7">
              <a:alphaModFix/>
            </a:blip>
            <a:stretch>
              <a:fillRect/>
            </a:stretch>
          </p:blipFill>
          <p:spPr>
            <a:xfrm>
              <a:off x="4057955" y="2792476"/>
              <a:ext cx="845281" cy="862199"/>
            </a:xfrm>
            <a:prstGeom prst="rect">
              <a:avLst/>
            </a:prstGeom>
            <a:noFill/>
            <a:ln>
              <a:noFill/>
            </a:ln>
          </p:spPr>
        </p:pic>
      </p:grpSp>
      <p:pic>
        <p:nvPicPr>
          <p:cNvPr id="69" name="Shape 69" descr="Nike-Logo-PNG.png"/>
          <p:cNvPicPr preferRelativeResize="0"/>
          <p:nvPr/>
        </p:nvPicPr>
        <p:blipFill>
          <a:blip r:embed="rId8">
            <a:alphaModFix/>
          </a:blip>
          <a:stretch>
            <a:fillRect/>
          </a:stretch>
        </p:blipFill>
        <p:spPr>
          <a:xfrm>
            <a:off x="4785724" y="2244243"/>
            <a:ext cx="1836300" cy="655018"/>
          </a:xfrm>
          <a:prstGeom prst="rect">
            <a:avLst/>
          </a:prstGeom>
          <a:noFill/>
          <a:ln>
            <a:noFill/>
          </a:ln>
        </p:spPr>
      </p:pic>
      <p:pic>
        <p:nvPicPr>
          <p:cNvPr id="70" name="Shape 70" descr="lock2.png"/>
          <p:cNvPicPr preferRelativeResize="0"/>
          <p:nvPr/>
        </p:nvPicPr>
        <p:blipFill>
          <a:blip r:embed="rId9">
            <a:alphaModFix/>
          </a:blip>
          <a:stretch>
            <a:fillRect/>
          </a:stretch>
        </p:blipFill>
        <p:spPr>
          <a:xfrm>
            <a:off x="7157484" y="1546537"/>
            <a:ext cx="1304045" cy="1897950"/>
          </a:xfrm>
          <a:prstGeom prst="rect">
            <a:avLst/>
          </a:prstGeom>
          <a:noFill/>
          <a:ln>
            <a:noFill/>
          </a:ln>
        </p:spPr>
      </p:pic>
      <p:sp>
        <p:nvSpPr>
          <p:cNvPr id="71" name="Shape 71"/>
          <p:cNvSpPr txBox="1"/>
          <p:nvPr/>
        </p:nvSpPr>
        <p:spPr>
          <a:xfrm>
            <a:off x="520550" y="37894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Patents</a:t>
            </a:r>
          </a:p>
        </p:txBody>
      </p:sp>
      <p:sp>
        <p:nvSpPr>
          <p:cNvPr id="72" name="Shape 72"/>
          <p:cNvSpPr txBox="1"/>
          <p:nvPr/>
        </p:nvSpPr>
        <p:spPr>
          <a:xfrm>
            <a:off x="2475738" y="37894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Copyrights</a:t>
            </a:r>
          </a:p>
        </p:txBody>
      </p:sp>
      <p:sp>
        <p:nvSpPr>
          <p:cNvPr id="73" name="Shape 73"/>
          <p:cNvSpPr txBox="1"/>
          <p:nvPr/>
        </p:nvSpPr>
        <p:spPr>
          <a:xfrm>
            <a:off x="4693013" y="3789450"/>
            <a:ext cx="20217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Trademarks</a:t>
            </a:r>
          </a:p>
        </p:txBody>
      </p:sp>
      <p:sp>
        <p:nvSpPr>
          <p:cNvPr id="74" name="Shape 74"/>
          <p:cNvSpPr txBox="1"/>
          <p:nvPr/>
        </p:nvSpPr>
        <p:spPr>
          <a:xfrm>
            <a:off x="6891359" y="35985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 Secrets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36"/>
        <p:cNvGrpSpPr/>
        <p:nvPr/>
      </p:nvGrpSpPr>
      <p:grpSpPr>
        <a:xfrm>
          <a:off x="0" y="0"/>
          <a:ext cx="0" cy="0"/>
          <a:chOff x="0" y="0"/>
          <a:chExt cx="0" cy="0"/>
        </a:xfrm>
      </p:grpSpPr>
      <p:sp>
        <p:nvSpPr>
          <p:cNvPr id="237" name="Shape 237"/>
          <p:cNvSpPr txBox="1"/>
          <p:nvPr/>
        </p:nvSpPr>
        <p:spPr>
          <a:xfrm>
            <a:off x="75" y="256150"/>
            <a:ext cx="9144000" cy="8484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Plant &amp; Design Patents</a:t>
            </a:r>
          </a:p>
        </p:txBody>
      </p:sp>
      <p:pic>
        <p:nvPicPr>
          <p:cNvPr id="238" name="Shape 238" descr="sample140313a.png"/>
          <p:cNvPicPr preferRelativeResize="0"/>
          <p:nvPr/>
        </p:nvPicPr>
        <p:blipFill>
          <a:blip r:embed="rId3">
            <a:alphaModFix/>
          </a:blip>
          <a:stretch>
            <a:fillRect/>
          </a:stretch>
        </p:blipFill>
        <p:spPr>
          <a:xfrm>
            <a:off x="1612373" y="1486348"/>
            <a:ext cx="2000250" cy="2000250"/>
          </a:xfrm>
          <a:prstGeom prst="rect">
            <a:avLst/>
          </a:prstGeom>
          <a:noFill/>
          <a:ln>
            <a:noFill/>
          </a:ln>
        </p:spPr>
      </p:pic>
      <p:pic>
        <p:nvPicPr>
          <p:cNvPr id="239" name="Shape 239" descr="mobile-phone.png"/>
          <p:cNvPicPr preferRelativeResize="0"/>
          <p:nvPr/>
        </p:nvPicPr>
        <p:blipFill>
          <a:blip r:embed="rId4">
            <a:alphaModFix/>
          </a:blip>
          <a:stretch>
            <a:fillRect/>
          </a:stretch>
        </p:blipFill>
        <p:spPr>
          <a:xfrm>
            <a:off x="5337925" y="1487604"/>
            <a:ext cx="2000251" cy="1997748"/>
          </a:xfrm>
          <a:prstGeom prst="rect">
            <a:avLst/>
          </a:prstGeom>
          <a:noFill/>
          <a:ln>
            <a:noFill/>
          </a:ln>
        </p:spPr>
      </p:pic>
      <p:sp>
        <p:nvSpPr>
          <p:cNvPr id="240" name="Shape 240"/>
          <p:cNvSpPr txBox="1"/>
          <p:nvPr/>
        </p:nvSpPr>
        <p:spPr>
          <a:xfrm>
            <a:off x="1134100" y="3793450"/>
            <a:ext cx="2956800" cy="792300"/>
          </a:xfrm>
          <a:prstGeom prst="rect">
            <a:avLst/>
          </a:prstGeom>
          <a:noFill/>
          <a:ln>
            <a:noFill/>
          </a:ln>
        </p:spPr>
        <p:txBody>
          <a:bodyPr lIns="91425" tIns="91425" rIns="91425" bIns="91425" anchor="t" anchorCtr="0">
            <a:noAutofit/>
          </a:bodyPr>
          <a:lstStyle/>
          <a:p>
            <a:pPr lvl="0" algn="ctr">
              <a:spcBef>
                <a:spcPts val="0"/>
              </a:spcBef>
              <a:buNone/>
            </a:pPr>
            <a:r>
              <a:rPr lang="en" sz="3000">
                <a:solidFill>
                  <a:srgbClr val="E28F38"/>
                </a:solidFill>
                <a:latin typeface="Open Sans"/>
                <a:ea typeface="Open Sans"/>
                <a:cs typeface="Open Sans"/>
                <a:sym typeface="Open Sans"/>
              </a:rPr>
              <a:t>Distinctiveness</a:t>
            </a:r>
          </a:p>
        </p:txBody>
      </p:sp>
      <p:sp>
        <p:nvSpPr>
          <p:cNvPr id="241" name="Shape 241"/>
          <p:cNvSpPr txBox="1"/>
          <p:nvPr/>
        </p:nvSpPr>
        <p:spPr>
          <a:xfrm>
            <a:off x="4859650" y="3793450"/>
            <a:ext cx="2956800" cy="7923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Ornamentality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45"/>
        <p:cNvGrpSpPr/>
        <p:nvPr/>
      </p:nvGrpSpPr>
      <p:grpSpPr>
        <a:xfrm>
          <a:off x="0" y="0"/>
          <a:ext cx="0" cy="0"/>
          <a:chOff x="0" y="0"/>
          <a:chExt cx="0" cy="0"/>
        </a:xfrm>
      </p:grpSpPr>
      <p:sp>
        <p:nvSpPr>
          <p:cNvPr id="246" name="Shape 246"/>
          <p:cNvSpPr txBox="1"/>
          <p:nvPr/>
        </p:nvSpPr>
        <p:spPr>
          <a:xfrm>
            <a:off x="0" y="76200"/>
            <a:ext cx="9144000" cy="7365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Enforcing Patent Rights</a:t>
            </a:r>
          </a:p>
        </p:txBody>
      </p:sp>
      <p:pic>
        <p:nvPicPr>
          <p:cNvPr id="247" name="Shape 247"/>
          <p:cNvPicPr preferRelativeResize="0"/>
          <p:nvPr/>
        </p:nvPicPr>
        <p:blipFill>
          <a:blip r:embed="rId3">
            <a:alphaModFix/>
          </a:blip>
          <a:stretch>
            <a:fillRect/>
          </a:stretch>
        </p:blipFill>
        <p:spPr>
          <a:xfrm>
            <a:off x="468125" y="1234643"/>
            <a:ext cx="2998999" cy="3105975"/>
          </a:xfrm>
          <a:prstGeom prst="rect">
            <a:avLst/>
          </a:prstGeom>
          <a:noFill/>
          <a:ln>
            <a:noFill/>
          </a:ln>
        </p:spPr>
      </p:pic>
      <p:sp>
        <p:nvSpPr>
          <p:cNvPr id="248" name="Shape 248"/>
          <p:cNvSpPr txBox="1"/>
          <p:nvPr/>
        </p:nvSpPr>
        <p:spPr>
          <a:xfrm>
            <a:off x="3659600" y="1243900"/>
            <a:ext cx="4875600" cy="1633200"/>
          </a:xfrm>
          <a:prstGeom prst="rect">
            <a:avLst/>
          </a:prstGeom>
          <a:noFill/>
          <a:ln>
            <a:noFill/>
          </a:ln>
        </p:spPr>
        <p:txBody>
          <a:bodyPr lIns="91425" tIns="91425" rIns="91425" bIns="91425" anchor="t" anchorCtr="0">
            <a:noAutofit/>
          </a:bodyPr>
          <a:lstStyle/>
          <a:p>
            <a:pPr marL="457200" lvl="0" indent="-38100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It is up to the “Patentee” to enforce their patent against infringers by filing a case in federal court</a:t>
            </a:r>
          </a:p>
        </p:txBody>
      </p:sp>
      <p:sp>
        <p:nvSpPr>
          <p:cNvPr id="249" name="Shape 249"/>
          <p:cNvSpPr txBox="1"/>
          <p:nvPr/>
        </p:nvSpPr>
        <p:spPr>
          <a:xfrm>
            <a:off x="3659600" y="3014125"/>
            <a:ext cx="4875600" cy="16332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Patent holders have the legal right to exclude others from making, using, selling, or importing the invention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53"/>
        <p:cNvGrpSpPr/>
        <p:nvPr/>
      </p:nvGrpSpPr>
      <p:grpSpPr>
        <a:xfrm>
          <a:off x="0" y="0"/>
          <a:ext cx="0" cy="0"/>
          <a:chOff x="0" y="0"/>
          <a:chExt cx="0" cy="0"/>
        </a:xfrm>
      </p:grpSpPr>
      <p:pic>
        <p:nvPicPr>
          <p:cNvPr id="254" name="Shape 254"/>
          <p:cNvPicPr preferRelativeResize="0"/>
          <p:nvPr/>
        </p:nvPicPr>
        <p:blipFill>
          <a:blip r:embed="rId3">
            <a:alphaModFix amt="9000"/>
          </a:blip>
          <a:stretch>
            <a:fillRect/>
          </a:stretch>
        </p:blipFill>
        <p:spPr>
          <a:xfrm>
            <a:off x="177875" y="149149"/>
            <a:ext cx="8178648" cy="4845200"/>
          </a:xfrm>
          <a:prstGeom prst="rect">
            <a:avLst/>
          </a:prstGeom>
          <a:noFill/>
          <a:ln>
            <a:noFill/>
          </a:ln>
        </p:spPr>
      </p:pic>
      <p:sp>
        <p:nvSpPr>
          <p:cNvPr id="255" name="Shape 255"/>
          <p:cNvSpPr txBox="1"/>
          <p:nvPr/>
        </p:nvSpPr>
        <p:spPr>
          <a:xfrm>
            <a:off x="75" y="27550"/>
            <a:ext cx="9144000" cy="770399"/>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Patent Infringement </a:t>
            </a:r>
          </a:p>
        </p:txBody>
      </p:sp>
      <p:sp>
        <p:nvSpPr>
          <p:cNvPr id="256" name="Shape 256"/>
          <p:cNvSpPr txBox="1"/>
          <p:nvPr/>
        </p:nvSpPr>
        <p:spPr>
          <a:xfrm>
            <a:off x="1372350" y="1004175"/>
            <a:ext cx="6705600" cy="3815700"/>
          </a:xfrm>
          <a:prstGeom prst="rect">
            <a:avLst/>
          </a:prstGeom>
          <a:noFill/>
          <a:ln>
            <a:noFill/>
          </a:ln>
        </p:spPr>
        <p:txBody>
          <a:bodyPr lIns="91425" tIns="91425" rIns="91425" bIns="91425" anchor="t" anchorCtr="0">
            <a:noAutofit/>
          </a:bodyPr>
          <a:lstStyle/>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Demand the infringer stop &amp; pay damages for past infringement</a:t>
            </a:r>
          </a:p>
          <a:p>
            <a:pPr marL="457200" lvl="0" indent="-419100" rtl="0">
              <a:spcBef>
                <a:spcPts val="100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Offer a “Royalty”</a:t>
            </a:r>
          </a:p>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Ignore the infringement or postpone action</a:t>
            </a:r>
          </a:p>
          <a:p>
            <a:pPr marL="457200" lvl="0" indent="-419100" rtl="0">
              <a:spcBef>
                <a:spcPts val="0"/>
              </a:spcBef>
              <a:buClr>
                <a:srgbClr val="E28F38"/>
              </a:buClr>
              <a:buSzPct val="100000"/>
              <a:buFont typeface="Open Sans"/>
              <a:buAutoNum type="arabicPeriod"/>
            </a:pPr>
            <a:r>
              <a:rPr lang="en" sz="3000">
                <a:solidFill>
                  <a:srgbClr val="E28F38"/>
                </a:solidFill>
                <a:latin typeface="Open Sans"/>
                <a:ea typeface="Open Sans"/>
                <a:cs typeface="Open Sans"/>
                <a:sym typeface="Open Sans"/>
              </a:rPr>
              <a:t>File a patent infringement lawsuit in federal court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60"/>
        <p:cNvGrpSpPr/>
        <p:nvPr/>
      </p:nvGrpSpPr>
      <p:grpSpPr>
        <a:xfrm>
          <a:off x="0" y="0"/>
          <a:ext cx="0" cy="0"/>
          <a:chOff x="0" y="0"/>
          <a:chExt cx="0" cy="0"/>
        </a:xfrm>
      </p:grpSpPr>
      <p:pic>
        <p:nvPicPr>
          <p:cNvPr id="261" name="Shape 261"/>
          <p:cNvPicPr preferRelativeResize="0"/>
          <p:nvPr/>
        </p:nvPicPr>
        <p:blipFill>
          <a:blip r:embed="rId3">
            <a:alphaModFix amt="9000"/>
          </a:blip>
          <a:stretch>
            <a:fillRect/>
          </a:stretch>
        </p:blipFill>
        <p:spPr>
          <a:xfrm>
            <a:off x="177875" y="149149"/>
            <a:ext cx="8178648" cy="4845200"/>
          </a:xfrm>
          <a:prstGeom prst="rect">
            <a:avLst/>
          </a:prstGeom>
          <a:noFill/>
          <a:ln>
            <a:noFill/>
          </a:ln>
        </p:spPr>
      </p:pic>
      <p:sp>
        <p:nvSpPr>
          <p:cNvPr id="262" name="Shape 262"/>
          <p:cNvSpPr txBox="1"/>
          <p:nvPr/>
        </p:nvSpPr>
        <p:spPr>
          <a:xfrm>
            <a:off x="454325" y="2203350"/>
            <a:ext cx="3670800" cy="1651200"/>
          </a:xfrm>
          <a:prstGeom prst="rect">
            <a:avLst/>
          </a:prstGeom>
          <a:noFill/>
          <a:ln>
            <a:noFill/>
          </a:ln>
        </p:spPr>
        <p:txBody>
          <a:bodyPr lIns="91425" tIns="91425" rIns="91425" bIns="91425" anchor="t" anchorCtr="0">
            <a:noAutofit/>
          </a:bodyPr>
          <a:lstStyle/>
          <a:p>
            <a:pPr lvl="0" algn="ctr">
              <a:spcBef>
                <a:spcPts val="0"/>
              </a:spcBef>
              <a:buNone/>
            </a:pPr>
            <a:r>
              <a:rPr lang="en" sz="2400">
                <a:solidFill>
                  <a:srgbClr val="E28F38"/>
                </a:solidFill>
                <a:latin typeface="Open Sans"/>
                <a:ea typeface="Open Sans"/>
                <a:cs typeface="Open Sans"/>
                <a:sym typeface="Open Sans"/>
              </a:rPr>
              <a:t>If the objective is to stop a competitor from offering a product that infringes one’s patent.</a:t>
            </a:r>
            <a:r>
              <a:rPr lang="en" sz="2400">
                <a:solidFill>
                  <a:srgbClr val="E28F38"/>
                </a:solidFill>
              </a:rPr>
              <a:t> </a:t>
            </a:r>
          </a:p>
        </p:txBody>
      </p:sp>
      <p:sp>
        <p:nvSpPr>
          <p:cNvPr id="263" name="Shape 263"/>
          <p:cNvSpPr txBox="1"/>
          <p:nvPr/>
        </p:nvSpPr>
        <p:spPr>
          <a:xfrm>
            <a:off x="713525" y="1148950"/>
            <a:ext cx="3000000" cy="818400"/>
          </a:xfrm>
          <a:prstGeom prst="rect">
            <a:avLst/>
          </a:prstGeom>
          <a:noFill/>
          <a:ln>
            <a:noFill/>
          </a:ln>
        </p:spPr>
        <p:txBody>
          <a:bodyPr lIns="91425" tIns="91425" rIns="91425" bIns="91425" anchor="ctr" anchorCtr="0">
            <a:noAutofit/>
          </a:bodyPr>
          <a:lstStyle/>
          <a:p>
            <a:pPr lvl="0" algn="ctr" rtl="0">
              <a:spcBef>
                <a:spcPts val="0"/>
              </a:spcBef>
              <a:buNone/>
            </a:pPr>
            <a:r>
              <a:rPr lang="en" sz="4500" b="1">
                <a:solidFill>
                  <a:srgbClr val="FFD600"/>
                </a:solidFill>
                <a:latin typeface="Open Sans"/>
                <a:ea typeface="Open Sans"/>
                <a:cs typeface="Open Sans"/>
                <a:sym typeface="Open Sans"/>
              </a:rPr>
              <a:t>Litigation</a:t>
            </a:r>
          </a:p>
        </p:txBody>
      </p:sp>
      <p:sp>
        <p:nvSpPr>
          <p:cNvPr id="264" name="Shape 264"/>
          <p:cNvSpPr txBox="1"/>
          <p:nvPr/>
        </p:nvSpPr>
        <p:spPr>
          <a:xfrm>
            <a:off x="5430475" y="1148950"/>
            <a:ext cx="3000000" cy="818400"/>
          </a:xfrm>
          <a:prstGeom prst="rect">
            <a:avLst/>
          </a:prstGeom>
          <a:noFill/>
          <a:ln>
            <a:noFill/>
          </a:ln>
        </p:spPr>
        <p:txBody>
          <a:bodyPr lIns="91425" tIns="91425" rIns="91425" bIns="91425" anchor="ctr" anchorCtr="0">
            <a:noAutofit/>
          </a:bodyPr>
          <a:lstStyle/>
          <a:p>
            <a:pPr lvl="0" algn="ctr" rtl="0">
              <a:spcBef>
                <a:spcPts val="0"/>
              </a:spcBef>
              <a:buNone/>
            </a:pPr>
            <a:r>
              <a:rPr lang="en" sz="4500" b="1">
                <a:solidFill>
                  <a:srgbClr val="FFD600"/>
                </a:solidFill>
                <a:latin typeface="Open Sans"/>
                <a:ea typeface="Open Sans"/>
                <a:cs typeface="Open Sans"/>
                <a:sym typeface="Open Sans"/>
              </a:rPr>
              <a:t>Licensing</a:t>
            </a:r>
          </a:p>
        </p:txBody>
      </p:sp>
      <p:sp>
        <p:nvSpPr>
          <p:cNvPr id="265" name="Shape 265"/>
          <p:cNvSpPr txBox="1"/>
          <p:nvPr/>
        </p:nvSpPr>
        <p:spPr>
          <a:xfrm>
            <a:off x="4118850" y="1148950"/>
            <a:ext cx="906300" cy="818400"/>
          </a:xfrm>
          <a:prstGeom prst="rect">
            <a:avLst/>
          </a:prstGeom>
          <a:noFill/>
          <a:ln>
            <a:noFill/>
          </a:ln>
        </p:spPr>
        <p:txBody>
          <a:bodyPr lIns="91425" tIns="91425" rIns="91425" bIns="91425" anchor="ctr" anchorCtr="0">
            <a:noAutofit/>
          </a:bodyPr>
          <a:lstStyle/>
          <a:p>
            <a:pPr lvl="0" algn="ctr" rtl="0">
              <a:spcBef>
                <a:spcPts val="0"/>
              </a:spcBef>
              <a:buNone/>
            </a:pPr>
            <a:r>
              <a:rPr lang="en" sz="4500" b="1" i="1">
                <a:solidFill>
                  <a:srgbClr val="FFD600"/>
                </a:solidFill>
                <a:latin typeface="Open Sans"/>
                <a:ea typeface="Open Sans"/>
                <a:cs typeface="Open Sans"/>
                <a:sym typeface="Open Sans"/>
              </a:rPr>
              <a:t>vs</a:t>
            </a:r>
          </a:p>
        </p:txBody>
      </p:sp>
      <p:sp>
        <p:nvSpPr>
          <p:cNvPr id="266" name="Shape 266"/>
          <p:cNvSpPr txBox="1"/>
          <p:nvPr/>
        </p:nvSpPr>
        <p:spPr>
          <a:xfrm>
            <a:off x="5095075" y="2482300"/>
            <a:ext cx="3670800" cy="1277400"/>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a:solidFill>
                  <a:srgbClr val="E28F38"/>
                </a:solidFill>
                <a:latin typeface="Open Sans"/>
                <a:ea typeface="Open Sans"/>
                <a:cs typeface="Open Sans"/>
                <a:sym typeface="Open Sans"/>
              </a:rPr>
              <a:t>If the objective is to obtain royalty for the use of one’s invention.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70"/>
        <p:cNvGrpSpPr/>
        <p:nvPr/>
      </p:nvGrpSpPr>
      <p:grpSpPr>
        <a:xfrm>
          <a:off x="0" y="0"/>
          <a:ext cx="0" cy="0"/>
          <a:chOff x="0" y="0"/>
          <a:chExt cx="0" cy="0"/>
        </a:xfrm>
      </p:grpSpPr>
      <p:pic>
        <p:nvPicPr>
          <p:cNvPr id="271" name="Shape 271"/>
          <p:cNvPicPr preferRelativeResize="0"/>
          <p:nvPr/>
        </p:nvPicPr>
        <p:blipFill>
          <a:blip r:embed="rId3">
            <a:alphaModFix amt="10000"/>
          </a:blip>
          <a:stretch>
            <a:fillRect/>
          </a:stretch>
        </p:blipFill>
        <p:spPr>
          <a:xfrm>
            <a:off x="4675498" y="471975"/>
            <a:ext cx="4356550" cy="4511949"/>
          </a:xfrm>
          <a:prstGeom prst="rect">
            <a:avLst/>
          </a:prstGeom>
          <a:noFill/>
          <a:ln>
            <a:noFill/>
          </a:ln>
        </p:spPr>
      </p:pic>
      <p:sp>
        <p:nvSpPr>
          <p:cNvPr id="272" name="Shape 272"/>
          <p:cNvSpPr txBox="1"/>
          <p:nvPr/>
        </p:nvSpPr>
        <p:spPr>
          <a:xfrm>
            <a:off x="0" y="187300"/>
            <a:ext cx="9144000" cy="8037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Should You Take Your Claim To Court?</a:t>
            </a:r>
          </a:p>
        </p:txBody>
      </p:sp>
      <p:sp>
        <p:nvSpPr>
          <p:cNvPr id="273" name="Shape 273"/>
          <p:cNvSpPr txBox="1"/>
          <p:nvPr/>
        </p:nvSpPr>
        <p:spPr>
          <a:xfrm>
            <a:off x="522825" y="1958500"/>
            <a:ext cx="42078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Determine who infringed</a:t>
            </a:r>
          </a:p>
        </p:txBody>
      </p:sp>
      <p:sp>
        <p:nvSpPr>
          <p:cNvPr id="274" name="Shape 274"/>
          <p:cNvSpPr txBox="1"/>
          <p:nvPr/>
        </p:nvSpPr>
        <p:spPr>
          <a:xfrm>
            <a:off x="522825" y="2482737"/>
            <a:ext cx="6768300" cy="1000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Create a claim chart detailing the product &amp; service that has infringed</a:t>
            </a:r>
          </a:p>
        </p:txBody>
      </p:sp>
      <p:sp>
        <p:nvSpPr>
          <p:cNvPr id="275" name="Shape 275"/>
          <p:cNvSpPr txBox="1"/>
          <p:nvPr/>
        </p:nvSpPr>
        <p:spPr>
          <a:xfrm>
            <a:off x="522825" y="3361575"/>
            <a:ext cx="58422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Determine your location of suit</a:t>
            </a:r>
          </a:p>
        </p:txBody>
      </p:sp>
      <p:sp>
        <p:nvSpPr>
          <p:cNvPr id="276" name="Shape 276"/>
          <p:cNvSpPr txBox="1"/>
          <p:nvPr/>
        </p:nvSpPr>
        <p:spPr>
          <a:xfrm>
            <a:off x="522825" y="3904300"/>
            <a:ext cx="72258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File your claim as soon as you have proof</a:t>
            </a:r>
          </a:p>
        </p:txBody>
      </p:sp>
      <p:sp>
        <p:nvSpPr>
          <p:cNvPr id="277" name="Shape 277"/>
          <p:cNvSpPr txBox="1"/>
          <p:nvPr/>
        </p:nvSpPr>
        <p:spPr>
          <a:xfrm>
            <a:off x="522825" y="4428525"/>
            <a:ext cx="39759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Select a judge or jury</a:t>
            </a:r>
          </a:p>
        </p:txBody>
      </p:sp>
      <p:sp>
        <p:nvSpPr>
          <p:cNvPr id="278" name="Shape 278"/>
          <p:cNvSpPr txBox="1"/>
          <p:nvPr/>
        </p:nvSpPr>
        <p:spPr>
          <a:xfrm>
            <a:off x="170825" y="991000"/>
            <a:ext cx="6663000" cy="803700"/>
          </a:xfrm>
          <a:prstGeom prst="rect">
            <a:avLst/>
          </a:prstGeom>
          <a:noFill/>
          <a:ln>
            <a:noFill/>
          </a:ln>
        </p:spPr>
        <p:txBody>
          <a:bodyPr lIns="91425" tIns="91425" rIns="91425" bIns="91425" anchor="t" anchorCtr="0">
            <a:noAutofit/>
          </a:bodyPr>
          <a:lstStyle/>
          <a:p>
            <a:pPr lvl="0" algn="l" rtl="0">
              <a:spcBef>
                <a:spcPts val="0"/>
              </a:spcBef>
              <a:buNone/>
            </a:pPr>
            <a:r>
              <a:rPr lang="en" sz="1800" b="1" i="1">
                <a:solidFill>
                  <a:srgbClr val="E28F38"/>
                </a:solidFill>
                <a:latin typeface="Open Sans"/>
                <a:ea typeface="Open Sans"/>
                <a:cs typeface="Open Sans"/>
                <a:sym typeface="Open Sans"/>
              </a:rPr>
              <a:t>To enforce a patent through litigation, you must determine the who, what, where, when, and how of events...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82"/>
        <p:cNvGrpSpPr/>
        <p:nvPr/>
      </p:nvGrpSpPr>
      <p:grpSpPr>
        <a:xfrm>
          <a:off x="0" y="0"/>
          <a:ext cx="0" cy="0"/>
          <a:chOff x="0" y="0"/>
          <a:chExt cx="0" cy="0"/>
        </a:xfrm>
      </p:grpSpPr>
      <p:pic>
        <p:nvPicPr>
          <p:cNvPr id="283" name="Shape 283"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pic>
        <p:nvPicPr>
          <p:cNvPr id="284" name="Shape 284" descr="cash1.png"/>
          <p:cNvPicPr preferRelativeResize="0"/>
          <p:nvPr/>
        </p:nvPicPr>
        <p:blipFill>
          <a:blip r:embed="rId4">
            <a:alphaModFix/>
          </a:blip>
          <a:stretch>
            <a:fillRect/>
          </a:stretch>
        </p:blipFill>
        <p:spPr>
          <a:xfrm>
            <a:off x="2073399" y="1151051"/>
            <a:ext cx="1812498" cy="1812473"/>
          </a:xfrm>
          <a:prstGeom prst="rect">
            <a:avLst/>
          </a:prstGeom>
          <a:noFill/>
          <a:ln>
            <a:noFill/>
          </a:ln>
        </p:spPr>
      </p:pic>
      <p:sp>
        <p:nvSpPr>
          <p:cNvPr id="285" name="Shape 285"/>
          <p:cNvSpPr txBox="1"/>
          <p:nvPr/>
        </p:nvSpPr>
        <p:spPr>
          <a:xfrm>
            <a:off x="75" y="103750"/>
            <a:ext cx="9144000" cy="9711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Alternatives To Litigation</a:t>
            </a:r>
          </a:p>
        </p:txBody>
      </p:sp>
      <p:sp>
        <p:nvSpPr>
          <p:cNvPr id="286" name="Shape 286"/>
          <p:cNvSpPr txBox="1"/>
          <p:nvPr/>
        </p:nvSpPr>
        <p:spPr>
          <a:xfrm>
            <a:off x="4348850" y="1660150"/>
            <a:ext cx="4479300" cy="23079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Litigations are costly, timely, &amp; disruptive</a:t>
            </a:r>
          </a:p>
          <a:p>
            <a:pPr lvl="0" rtl="0">
              <a:spcBef>
                <a:spcPts val="0"/>
              </a:spcBef>
              <a:buNone/>
            </a:pPr>
            <a:endParaRPr sz="2400">
              <a:solidFill>
                <a:srgbClr val="E28F38"/>
              </a:solidFill>
              <a:latin typeface="Open Sans"/>
              <a:ea typeface="Open Sans"/>
              <a:cs typeface="Open Sans"/>
              <a:sym typeface="Open Sans"/>
            </a:endParaRPr>
          </a:p>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Alternative dispute resolutions (ADR) include </a:t>
            </a:r>
            <a:r>
              <a:rPr lang="en" sz="2400" b="1" u="sng">
                <a:solidFill>
                  <a:srgbClr val="E28F38"/>
                </a:solidFill>
                <a:latin typeface="Open Sans"/>
                <a:ea typeface="Open Sans"/>
                <a:cs typeface="Open Sans"/>
                <a:sym typeface="Open Sans"/>
              </a:rPr>
              <a:t>Mediation</a:t>
            </a:r>
            <a:r>
              <a:rPr lang="en" sz="2400">
                <a:solidFill>
                  <a:srgbClr val="E28F38"/>
                </a:solidFill>
                <a:latin typeface="Open Sans"/>
                <a:ea typeface="Open Sans"/>
                <a:cs typeface="Open Sans"/>
                <a:sym typeface="Open Sans"/>
              </a:rPr>
              <a:t> &amp; </a:t>
            </a:r>
            <a:r>
              <a:rPr lang="en" sz="2400" b="1" u="sng">
                <a:solidFill>
                  <a:srgbClr val="E28F38"/>
                </a:solidFill>
                <a:latin typeface="Open Sans"/>
                <a:ea typeface="Open Sans"/>
                <a:cs typeface="Open Sans"/>
                <a:sym typeface="Open Sans"/>
              </a:rPr>
              <a:t>Arbitration</a:t>
            </a:r>
          </a:p>
          <a:p>
            <a:pPr lvl="0" rtl="0">
              <a:spcBef>
                <a:spcPts val="0"/>
              </a:spcBef>
              <a:buNone/>
            </a:pPr>
            <a:endParaRPr sz="2400" b="1">
              <a:solidFill>
                <a:srgbClr val="E28F38"/>
              </a:solidFill>
              <a:latin typeface="Open Sans"/>
              <a:ea typeface="Open Sans"/>
              <a:cs typeface="Open Sans"/>
              <a:sym typeface="Open Sans"/>
            </a:endParaRPr>
          </a:p>
        </p:txBody>
      </p:sp>
      <p:pic>
        <p:nvPicPr>
          <p:cNvPr id="287" name="Shape 287" descr="Anonymous-Sandglass.png"/>
          <p:cNvPicPr preferRelativeResize="0"/>
          <p:nvPr/>
        </p:nvPicPr>
        <p:blipFill>
          <a:blip r:embed="rId5">
            <a:alphaModFix/>
          </a:blip>
          <a:stretch>
            <a:fillRect/>
          </a:stretch>
        </p:blipFill>
        <p:spPr>
          <a:xfrm>
            <a:off x="898749" y="2008188"/>
            <a:ext cx="953873" cy="1584324"/>
          </a:xfrm>
          <a:prstGeom prst="rect">
            <a:avLst/>
          </a:prstGeom>
          <a:noFill/>
          <a:ln>
            <a:noFill/>
          </a:ln>
        </p:spPr>
      </p:pic>
      <p:pic>
        <p:nvPicPr>
          <p:cNvPr id="288" name="Shape 288" descr="liftarn-Big-brick.png"/>
          <p:cNvPicPr preferRelativeResize="0"/>
          <p:nvPr/>
        </p:nvPicPr>
        <p:blipFill>
          <a:blip r:embed="rId6">
            <a:alphaModFix/>
          </a:blip>
          <a:stretch>
            <a:fillRect/>
          </a:stretch>
        </p:blipFill>
        <p:spPr>
          <a:xfrm>
            <a:off x="2050710" y="2806996"/>
            <a:ext cx="1691910" cy="15424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92"/>
        <p:cNvGrpSpPr/>
        <p:nvPr/>
      </p:nvGrpSpPr>
      <p:grpSpPr>
        <a:xfrm>
          <a:off x="0" y="0"/>
          <a:ext cx="0" cy="0"/>
          <a:chOff x="0" y="0"/>
          <a:chExt cx="0" cy="0"/>
        </a:xfrm>
      </p:grpSpPr>
      <p:pic>
        <p:nvPicPr>
          <p:cNvPr id="293" name="Shape 293"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94" name="Shape 294"/>
          <p:cNvSpPr txBox="1"/>
          <p:nvPr/>
        </p:nvSpPr>
        <p:spPr>
          <a:xfrm>
            <a:off x="75" y="408550"/>
            <a:ext cx="9144000" cy="983700"/>
          </a:xfrm>
          <a:prstGeom prst="rect">
            <a:avLst/>
          </a:prstGeom>
          <a:noFill/>
          <a:ln>
            <a:noFill/>
          </a:ln>
        </p:spPr>
        <p:txBody>
          <a:bodyPr lIns="91425" tIns="91425" rIns="91425" bIns="91425" anchor="t" anchorCtr="0">
            <a:noAutofit/>
          </a:bodyPr>
          <a:lstStyle/>
          <a:p>
            <a:pPr lvl="0" algn="ctr" rtl="0">
              <a:spcBef>
                <a:spcPts val="0"/>
              </a:spcBef>
              <a:buNone/>
            </a:pPr>
            <a:r>
              <a:rPr lang="en" sz="4500" b="1" u="sng">
                <a:solidFill>
                  <a:srgbClr val="FFD600"/>
                </a:solidFill>
                <a:latin typeface="Open Sans"/>
                <a:ea typeface="Open Sans"/>
                <a:cs typeface="Open Sans"/>
                <a:sym typeface="Open Sans"/>
              </a:rPr>
              <a:t>Mediation</a:t>
            </a:r>
          </a:p>
        </p:txBody>
      </p:sp>
      <p:sp>
        <p:nvSpPr>
          <p:cNvPr id="295" name="Shape 295"/>
          <p:cNvSpPr txBox="1"/>
          <p:nvPr/>
        </p:nvSpPr>
        <p:spPr>
          <a:xfrm>
            <a:off x="337800" y="1712550"/>
            <a:ext cx="8468400" cy="20364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An informal type of dispute resolution in which a third party </a:t>
            </a:r>
            <a:r>
              <a:rPr lang="en" sz="3000" i="1">
                <a:solidFill>
                  <a:srgbClr val="E28F38"/>
                </a:solidFill>
                <a:latin typeface="Open Sans"/>
                <a:ea typeface="Open Sans"/>
                <a:cs typeface="Open Sans"/>
                <a:sym typeface="Open Sans"/>
              </a:rPr>
              <a:t>(mediator)</a:t>
            </a:r>
            <a:r>
              <a:rPr lang="en" sz="3000">
                <a:solidFill>
                  <a:srgbClr val="E28F38"/>
                </a:solidFill>
                <a:latin typeface="Open Sans"/>
                <a:ea typeface="Open Sans"/>
                <a:cs typeface="Open Sans"/>
                <a:sym typeface="Open Sans"/>
              </a:rPr>
              <a:t> helps two parties come to an agreement.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99"/>
        <p:cNvGrpSpPr/>
        <p:nvPr/>
      </p:nvGrpSpPr>
      <p:grpSpPr>
        <a:xfrm>
          <a:off x="0" y="0"/>
          <a:ext cx="0" cy="0"/>
          <a:chOff x="0" y="0"/>
          <a:chExt cx="0" cy="0"/>
        </a:xfrm>
      </p:grpSpPr>
      <p:pic>
        <p:nvPicPr>
          <p:cNvPr id="300" name="Shape 300"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sp>
        <p:nvSpPr>
          <p:cNvPr id="301" name="Shape 301"/>
          <p:cNvSpPr txBox="1"/>
          <p:nvPr/>
        </p:nvSpPr>
        <p:spPr>
          <a:xfrm>
            <a:off x="75" y="408550"/>
            <a:ext cx="9144000" cy="971100"/>
          </a:xfrm>
          <a:prstGeom prst="rect">
            <a:avLst/>
          </a:prstGeom>
          <a:noFill/>
          <a:ln>
            <a:noFill/>
          </a:ln>
        </p:spPr>
        <p:txBody>
          <a:bodyPr lIns="91425" tIns="91425" rIns="91425" bIns="91425" anchor="t" anchorCtr="0">
            <a:noAutofit/>
          </a:bodyPr>
          <a:lstStyle/>
          <a:p>
            <a:pPr lvl="0" algn="ctr" rtl="0">
              <a:spcBef>
                <a:spcPts val="0"/>
              </a:spcBef>
              <a:buNone/>
            </a:pPr>
            <a:r>
              <a:rPr lang="en" sz="4500" b="1" u="sng">
                <a:solidFill>
                  <a:srgbClr val="FFD600"/>
                </a:solidFill>
                <a:latin typeface="Open Sans"/>
                <a:ea typeface="Open Sans"/>
                <a:cs typeface="Open Sans"/>
                <a:sym typeface="Open Sans"/>
              </a:rPr>
              <a:t>Arbitration</a:t>
            </a:r>
          </a:p>
        </p:txBody>
      </p:sp>
      <p:sp>
        <p:nvSpPr>
          <p:cNvPr id="302" name="Shape 302"/>
          <p:cNvSpPr txBox="1"/>
          <p:nvPr/>
        </p:nvSpPr>
        <p:spPr>
          <a:xfrm>
            <a:off x="337800" y="1712550"/>
            <a:ext cx="8468400" cy="20364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A process in which the parties to a dispute present arguments and evidence to a dispute resolution practitioner </a:t>
            </a:r>
            <a:r>
              <a:rPr lang="en" sz="3000" i="1">
                <a:solidFill>
                  <a:srgbClr val="E28F38"/>
                </a:solidFill>
                <a:latin typeface="Open Sans"/>
                <a:ea typeface="Open Sans"/>
                <a:cs typeface="Open Sans"/>
                <a:sym typeface="Open Sans"/>
              </a:rPr>
              <a:t>(arbitrator)</a:t>
            </a:r>
            <a:r>
              <a:rPr lang="en" sz="3000">
                <a:solidFill>
                  <a:srgbClr val="E28F38"/>
                </a:solidFill>
                <a:latin typeface="Open Sans"/>
                <a:ea typeface="Open Sans"/>
                <a:cs typeface="Open Sans"/>
                <a:sym typeface="Open Sans"/>
              </a:rPr>
              <a:t> who makes a determination.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306"/>
        <p:cNvGrpSpPr/>
        <p:nvPr/>
      </p:nvGrpSpPr>
      <p:grpSpPr>
        <a:xfrm>
          <a:off x="0" y="0"/>
          <a:ext cx="0" cy="0"/>
          <a:chOff x="0" y="0"/>
          <a:chExt cx="0" cy="0"/>
        </a:xfrm>
      </p:grpSpPr>
      <p:pic>
        <p:nvPicPr>
          <p:cNvPr id="307" name="Shape 307"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308" name="Shape 308"/>
          <p:cNvSpPr/>
          <p:nvPr/>
        </p:nvSpPr>
        <p:spPr>
          <a:xfrm>
            <a:off x="932100" y="1506475"/>
            <a:ext cx="2796300" cy="2587800"/>
          </a:xfrm>
          <a:prstGeom prst="ellipse">
            <a:avLst/>
          </a:prstGeom>
          <a:solidFill>
            <a:srgbClr val="66CCCC"/>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9" name="Shape 309"/>
          <p:cNvSpPr/>
          <p:nvPr/>
        </p:nvSpPr>
        <p:spPr>
          <a:xfrm>
            <a:off x="5363275" y="1506475"/>
            <a:ext cx="2796300" cy="2587800"/>
          </a:xfrm>
          <a:prstGeom prst="ellipse">
            <a:avLst/>
          </a:prstGeom>
          <a:solidFill>
            <a:srgbClr val="E28F38"/>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0" name="Shape 310"/>
          <p:cNvSpPr txBox="1"/>
          <p:nvPr/>
        </p:nvSpPr>
        <p:spPr>
          <a:xfrm>
            <a:off x="1330800" y="1969375"/>
            <a:ext cx="1998900" cy="16620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EEEEEE"/>
                </a:solidFill>
                <a:latin typeface="Open Sans"/>
                <a:ea typeface="Open Sans"/>
                <a:cs typeface="Open Sans"/>
                <a:sym typeface="Open Sans"/>
              </a:rPr>
              <a:t>38%</a:t>
            </a:r>
          </a:p>
          <a:p>
            <a:pPr lvl="0" algn="ctr" rtl="0">
              <a:spcBef>
                <a:spcPts val="0"/>
              </a:spcBef>
              <a:buNone/>
            </a:pPr>
            <a:r>
              <a:rPr lang="en" sz="3000" b="1">
                <a:solidFill>
                  <a:srgbClr val="EEEEEE"/>
                </a:solidFill>
              </a:rPr>
              <a:t>U.S. GDP</a:t>
            </a:r>
          </a:p>
        </p:txBody>
      </p:sp>
      <p:sp>
        <p:nvSpPr>
          <p:cNvPr id="311" name="Shape 311"/>
          <p:cNvSpPr txBox="1"/>
          <p:nvPr/>
        </p:nvSpPr>
        <p:spPr>
          <a:xfrm>
            <a:off x="5435500" y="1969375"/>
            <a:ext cx="2661600" cy="16620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EEEEEE"/>
                </a:solidFill>
                <a:latin typeface="Open Sans"/>
                <a:ea typeface="Open Sans"/>
                <a:cs typeface="Open Sans"/>
                <a:sym typeface="Open Sans"/>
              </a:rPr>
              <a:t>80%</a:t>
            </a:r>
          </a:p>
          <a:p>
            <a:pPr lvl="0" algn="ctr" rtl="0">
              <a:spcBef>
                <a:spcPts val="0"/>
              </a:spcBef>
              <a:buNone/>
            </a:pPr>
            <a:r>
              <a:rPr lang="en" sz="3000" b="1">
                <a:solidFill>
                  <a:srgbClr val="EEEEEE"/>
                </a:solidFill>
              </a:rPr>
              <a:t>Market Value</a:t>
            </a:r>
          </a:p>
        </p:txBody>
      </p:sp>
      <p:sp>
        <p:nvSpPr>
          <p:cNvPr id="312" name="Shape 312"/>
          <p:cNvSpPr txBox="1"/>
          <p:nvPr/>
        </p:nvSpPr>
        <p:spPr>
          <a:xfrm>
            <a:off x="75" y="103750"/>
            <a:ext cx="9144000" cy="1191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The Value of IP to a Nation’s Economic Survival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316"/>
        <p:cNvGrpSpPr/>
        <p:nvPr/>
      </p:nvGrpSpPr>
      <p:grpSpPr>
        <a:xfrm>
          <a:off x="0" y="0"/>
          <a:ext cx="0" cy="0"/>
          <a:chOff x="0" y="0"/>
          <a:chExt cx="0" cy="0"/>
        </a:xfrm>
      </p:grpSpPr>
      <p:pic>
        <p:nvPicPr>
          <p:cNvPr id="317" name="Shape 317" descr="book-cover7 (1).png"/>
          <p:cNvPicPr preferRelativeResize="0"/>
          <p:nvPr/>
        </p:nvPicPr>
        <p:blipFill>
          <a:blip r:embed="rId3">
            <a:alphaModFix amt="5000"/>
          </a:blip>
          <a:stretch>
            <a:fillRect/>
          </a:stretch>
        </p:blipFill>
        <p:spPr>
          <a:xfrm>
            <a:off x="-1449347" y="-8467647"/>
            <a:ext cx="11954096" cy="19127244"/>
          </a:xfrm>
          <a:prstGeom prst="rect">
            <a:avLst/>
          </a:prstGeom>
          <a:noFill/>
          <a:ln>
            <a:noFill/>
          </a:ln>
        </p:spPr>
      </p:pic>
      <p:pic>
        <p:nvPicPr>
          <p:cNvPr id="318" name="Shape 318" descr="unnamed.jpg"/>
          <p:cNvPicPr preferRelativeResize="0"/>
          <p:nvPr/>
        </p:nvPicPr>
        <p:blipFill>
          <a:blip r:embed="rId4">
            <a:alphaModFix/>
          </a:blip>
          <a:stretch>
            <a:fillRect/>
          </a:stretch>
        </p:blipFill>
        <p:spPr>
          <a:xfrm>
            <a:off x="4838699" y="2683289"/>
            <a:ext cx="3637299" cy="1385200"/>
          </a:xfrm>
          <a:prstGeom prst="rect">
            <a:avLst/>
          </a:prstGeom>
          <a:noFill/>
          <a:ln w="38100" cap="flat" cmpd="sng">
            <a:solidFill>
              <a:srgbClr val="E28F38"/>
            </a:solidFill>
            <a:prstDash val="solid"/>
            <a:round/>
            <a:headEnd type="none" w="med" len="med"/>
            <a:tailEnd type="none" w="med" len="med"/>
          </a:ln>
        </p:spPr>
      </p:pic>
      <p:pic>
        <p:nvPicPr>
          <p:cNvPr id="319" name="Shape 319" descr="Michelson20MMLogo-Black (2).png"/>
          <p:cNvPicPr preferRelativeResize="0"/>
          <p:nvPr/>
        </p:nvPicPr>
        <p:blipFill>
          <a:blip r:embed="rId5">
            <a:alphaModFix/>
          </a:blip>
          <a:stretch>
            <a:fillRect/>
          </a:stretch>
        </p:blipFill>
        <p:spPr>
          <a:xfrm>
            <a:off x="342074" y="1975975"/>
            <a:ext cx="4015925" cy="3104625"/>
          </a:xfrm>
          <a:prstGeom prst="rect">
            <a:avLst/>
          </a:prstGeom>
          <a:noFill/>
          <a:ln>
            <a:noFill/>
          </a:ln>
        </p:spPr>
      </p:pic>
      <p:sp>
        <p:nvSpPr>
          <p:cNvPr id="320" name="Shape 320"/>
          <p:cNvSpPr txBox="1"/>
          <p:nvPr/>
        </p:nvSpPr>
        <p:spPr>
          <a:xfrm>
            <a:off x="2922400" y="1899775"/>
            <a:ext cx="2867400" cy="4752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Presented By</a:t>
            </a:r>
          </a:p>
        </p:txBody>
      </p:sp>
      <p:sp>
        <p:nvSpPr>
          <p:cNvPr id="321" name="Shape 321"/>
          <p:cNvSpPr txBox="1"/>
          <p:nvPr/>
        </p:nvSpPr>
        <p:spPr>
          <a:xfrm>
            <a:off x="393700" y="203200"/>
            <a:ext cx="7378800" cy="6351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E28F38"/>
                </a:solidFill>
                <a:latin typeface="Open Sans"/>
                <a:ea typeface="Open Sans"/>
                <a:cs typeface="Open Sans"/>
                <a:sym typeface="Open Sans"/>
              </a:rPr>
              <a:t>To learn more about IP visit:</a:t>
            </a:r>
          </a:p>
        </p:txBody>
      </p:sp>
      <p:sp>
        <p:nvSpPr>
          <p:cNvPr id="322" name="Shape 322"/>
          <p:cNvSpPr txBox="1"/>
          <p:nvPr/>
        </p:nvSpPr>
        <p:spPr>
          <a:xfrm>
            <a:off x="393700" y="727725"/>
            <a:ext cx="6540600" cy="584100"/>
          </a:xfrm>
          <a:prstGeom prst="rect">
            <a:avLst/>
          </a:prstGeom>
          <a:noFill/>
          <a:ln>
            <a:noFill/>
          </a:ln>
        </p:spPr>
        <p:txBody>
          <a:bodyPr lIns="91425" tIns="91425" rIns="91425" bIns="91425" anchor="ctr" anchorCtr="0">
            <a:noAutofit/>
          </a:bodyPr>
          <a:lstStyle/>
          <a:p>
            <a:pPr lvl="0" rtl="0">
              <a:spcBef>
                <a:spcPts val="0"/>
              </a:spcBef>
              <a:buNone/>
            </a:pPr>
            <a:r>
              <a:rPr lang="en" sz="3600" b="1">
                <a:solidFill>
                  <a:srgbClr val="FFD600"/>
                </a:solidFill>
                <a:latin typeface="Open Sans"/>
                <a:ea typeface="Open Sans"/>
                <a:cs typeface="Open Sans"/>
                <a:sym typeface="Open Sans"/>
              </a:rPr>
              <a:t>MichelsonIP.com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78"/>
        <p:cNvGrpSpPr/>
        <p:nvPr/>
      </p:nvGrpSpPr>
      <p:grpSpPr>
        <a:xfrm>
          <a:off x="0" y="0"/>
          <a:ext cx="0" cy="0"/>
          <a:chOff x="0" y="0"/>
          <a:chExt cx="0" cy="0"/>
        </a:xfrm>
      </p:grpSpPr>
      <p:pic>
        <p:nvPicPr>
          <p:cNvPr id="79" name="Shape 79" descr="solutions-xxl.png"/>
          <p:cNvPicPr preferRelativeResize="0"/>
          <p:nvPr/>
        </p:nvPicPr>
        <p:blipFill>
          <a:blip r:embed="rId3">
            <a:alphaModFix amt="15000"/>
          </a:blip>
          <a:stretch>
            <a:fillRect/>
          </a:stretch>
        </p:blipFill>
        <p:spPr>
          <a:xfrm>
            <a:off x="2853325" y="966650"/>
            <a:ext cx="3437500" cy="3437500"/>
          </a:xfrm>
          <a:prstGeom prst="rect">
            <a:avLst/>
          </a:prstGeom>
          <a:noFill/>
          <a:ln>
            <a:noFill/>
          </a:ln>
        </p:spPr>
      </p:pic>
      <p:sp>
        <p:nvSpPr>
          <p:cNvPr id="80" name="Shape 8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Patents  </a:t>
            </a:r>
          </a:p>
        </p:txBody>
      </p:sp>
      <p:sp>
        <p:nvSpPr>
          <p:cNvPr id="81" name="Shape 81"/>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the government of a nation to an inventor that gives him or her the exclusive right to the invention for up to 20 years, in exchange for disclosing the details of the new technology to society for its ultimate benefit.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85"/>
        <p:cNvGrpSpPr/>
        <p:nvPr/>
      </p:nvGrpSpPr>
      <p:grpSpPr>
        <a:xfrm>
          <a:off x="0" y="0"/>
          <a:ext cx="0" cy="0"/>
          <a:chOff x="0" y="0"/>
          <a:chExt cx="0" cy="0"/>
        </a:xfrm>
      </p:grpSpPr>
      <p:grpSp>
        <p:nvGrpSpPr>
          <p:cNvPr id="86" name="Shape 86"/>
          <p:cNvGrpSpPr/>
          <p:nvPr/>
        </p:nvGrpSpPr>
        <p:grpSpPr>
          <a:xfrm>
            <a:off x="2185933" y="999702"/>
            <a:ext cx="4683530" cy="3828605"/>
            <a:chOff x="3476349" y="1854250"/>
            <a:chExt cx="1829075" cy="1800425"/>
          </a:xfrm>
        </p:grpSpPr>
        <p:pic>
          <p:nvPicPr>
            <p:cNvPr id="87" name="Shape 87" descr="white-music-notes-clip-art-at-clker-com-vector-clip-art-online-Ig4hT0-clipart.png"/>
            <p:cNvPicPr preferRelativeResize="0"/>
            <p:nvPr/>
          </p:nvPicPr>
          <p:blipFill>
            <a:blip r:embed="rId3">
              <a:alphaModFix amt="15000"/>
            </a:blip>
            <a:stretch>
              <a:fillRect/>
            </a:stretch>
          </p:blipFill>
          <p:spPr>
            <a:xfrm>
              <a:off x="3476349" y="1854250"/>
              <a:ext cx="702175" cy="922350"/>
            </a:xfrm>
            <a:prstGeom prst="rect">
              <a:avLst/>
            </a:prstGeom>
            <a:noFill/>
            <a:ln>
              <a:noFill/>
            </a:ln>
          </p:spPr>
        </p:pic>
        <p:pic>
          <p:nvPicPr>
            <p:cNvPr id="88" name="Shape 88" descr="theatre-masks-xxl.png"/>
            <p:cNvPicPr preferRelativeResize="0"/>
            <p:nvPr/>
          </p:nvPicPr>
          <p:blipFill>
            <a:blip r:embed="rId4">
              <a:alphaModFix amt="15000"/>
            </a:blip>
            <a:stretch>
              <a:fillRect/>
            </a:stretch>
          </p:blipFill>
          <p:spPr>
            <a:xfrm>
              <a:off x="4383075" y="2006650"/>
              <a:ext cx="922350" cy="922350"/>
            </a:xfrm>
            <a:prstGeom prst="rect">
              <a:avLst/>
            </a:prstGeom>
            <a:noFill/>
            <a:ln>
              <a:noFill/>
            </a:ln>
          </p:spPr>
        </p:pic>
        <p:pic>
          <p:nvPicPr>
            <p:cNvPr id="89" name="Shape 89" descr="quill-icon-2.png"/>
            <p:cNvPicPr preferRelativeResize="0"/>
            <p:nvPr/>
          </p:nvPicPr>
          <p:blipFill>
            <a:blip r:embed="rId5">
              <a:alphaModFix amt="15000"/>
            </a:blip>
            <a:stretch>
              <a:fillRect/>
            </a:stretch>
          </p:blipFill>
          <p:spPr>
            <a:xfrm>
              <a:off x="4057955" y="2792476"/>
              <a:ext cx="845281" cy="862199"/>
            </a:xfrm>
            <a:prstGeom prst="rect">
              <a:avLst/>
            </a:prstGeom>
            <a:noFill/>
            <a:ln>
              <a:noFill/>
            </a:ln>
          </p:spPr>
        </p:pic>
      </p:grpSp>
      <p:sp>
        <p:nvSpPr>
          <p:cNvPr id="90" name="Shape 9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Copyrights </a:t>
            </a:r>
          </a:p>
        </p:txBody>
      </p:sp>
      <p:sp>
        <p:nvSpPr>
          <p:cNvPr id="91" name="Shape 91"/>
          <p:cNvSpPr txBox="1"/>
          <p:nvPr/>
        </p:nvSpPr>
        <p:spPr>
          <a:xfrm>
            <a:off x="309675" y="17309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the author of an original literary, dramatic, musical, artistic, or other eligible creative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95"/>
        <p:cNvGrpSpPr/>
        <p:nvPr/>
      </p:nvGrpSpPr>
      <p:grpSpPr>
        <a:xfrm>
          <a:off x="0" y="0"/>
          <a:ext cx="0" cy="0"/>
          <a:chOff x="0" y="0"/>
          <a:chExt cx="0" cy="0"/>
        </a:xfrm>
      </p:grpSpPr>
      <p:pic>
        <p:nvPicPr>
          <p:cNvPr id="96" name="Shape 96" descr="Nike-Logo-PNG.png"/>
          <p:cNvPicPr preferRelativeResize="0"/>
          <p:nvPr/>
        </p:nvPicPr>
        <p:blipFill>
          <a:blip r:embed="rId3">
            <a:alphaModFix amt="15000"/>
          </a:blip>
          <a:stretch>
            <a:fillRect/>
          </a:stretch>
        </p:blipFill>
        <p:spPr>
          <a:xfrm>
            <a:off x="1647375" y="1730948"/>
            <a:ext cx="5849251" cy="2086451"/>
          </a:xfrm>
          <a:prstGeom prst="rect">
            <a:avLst/>
          </a:prstGeom>
          <a:noFill/>
          <a:ln>
            <a:noFill/>
          </a:ln>
        </p:spPr>
      </p:pic>
      <p:sp>
        <p:nvSpPr>
          <p:cNvPr id="97" name="Shape 97"/>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Trademarks </a:t>
            </a:r>
          </a:p>
        </p:txBody>
      </p:sp>
      <p:sp>
        <p:nvSpPr>
          <p:cNvPr id="98" name="Shape 98"/>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an individual, business, or legal entity that creates and uses a distinctive word, name, symbol, or device to distinguish its products or services from those from any other entity in the marketplace.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2"/>
        <p:cNvGrpSpPr/>
        <p:nvPr/>
      </p:nvGrpSpPr>
      <p:grpSpPr>
        <a:xfrm>
          <a:off x="0" y="0"/>
          <a:ext cx="0" cy="0"/>
          <a:chOff x="0" y="0"/>
          <a:chExt cx="0" cy="0"/>
        </a:xfrm>
      </p:grpSpPr>
      <p:pic>
        <p:nvPicPr>
          <p:cNvPr id="103" name="Shape 103" descr="lock2.png"/>
          <p:cNvPicPr preferRelativeResize="0"/>
          <p:nvPr/>
        </p:nvPicPr>
        <p:blipFill>
          <a:blip r:embed="rId3">
            <a:alphaModFix amt="15000"/>
          </a:blip>
          <a:stretch>
            <a:fillRect/>
          </a:stretch>
        </p:blipFill>
        <p:spPr>
          <a:xfrm>
            <a:off x="3210851" y="881051"/>
            <a:ext cx="2722284" cy="3962124"/>
          </a:xfrm>
          <a:prstGeom prst="rect">
            <a:avLst/>
          </a:prstGeom>
          <a:noFill/>
          <a:ln>
            <a:noFill/>
          </a:ln>
        </p:spPr>
      </p:pic>
      <p:sp>
        <p:nvSpPr>
          <p:cNvPr id="104" name="Shape 104"/>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 Secrets </a:t>
            </a:r>
          </a:p>
        </p:txBody>
      </p:sp>
      <p:sp>
        <p:nvSpPr>
          <p:cNvPr id="105" name="Shape 105"/>
          <p:cNvSpPr txBox="1"/>
          <p:nvPr/>
        </p:nvSpPr>
        <p:spPr>
          <a:xfrm>
            <a:off x="309675" y="1930612"/>
            <a:ext cx="8524800" cy="18630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 law that requires that the intellectual property to be protected, not publicly disclosed.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9"/>
        <p:cNvGrpSpPr/>
        <p:nvPr/>
      </p:nvGrpSpPr>
      <p:grpSpPr>
        <a:xfrm>
          <a:off x="0" y="0"/>
          <a:ext cx="0" cy="0"/>
          <a:chOff x="0" y="0"/>
          <a:chExt cx="0" cy="0"/>
        </a:xfrm>
      </p:grpSpPr>
      <p:sp>
        <p:nvSpPr>
          <p:cNvPr id="110" name="Shape 110"/>
          <p:cNvSpPr txBox="1"/>
          <p:nvPr/>
        </p:nvSpPr>
        <p:spPr>
          <a:xfrm>
            <a:off x="75" y="103750"/>
            <a:ext cx="9144000" cy="942600"/>
          </a:xfrm>
          <a:prstGeom prst="rect">
            <a:avLst/>
          </a:prstGeom>
          <a:noFill/>
          <a:ln>
            <a:noFill/>
          </a:ln>
        </p:spPr>
        <p:txBody>
          <a:bodyPr lIns="91425" tIns="91425" rIns="91425" bIns="91425" anchor="t" anchorCtr="0">
            <a:noAutofit/>
          </a:bodyPr>
          <a:lstStyle/>
          <a:p>
            <a:pPr lvl="0" algn="ctr" rtl="0">
              <a:spcBef>
                <a:spcPts val="0"/>
              </a:spcBef>
              <a:buNone/>
            </a:pPr>
            <a:r>
              <a:rPr lang="en" sz="3600" b="1" u="sng">
                <a:solidFill>
                  <a:srgbClr val="E28F38"/>
                </a:solidFill>
                <a:latin typeface="Open Sans"/>
                <a:ea typeface="Open Sans"/>
                <a:cs typeface="Open Sans"/>
                <a:sym typeface="Open Sans"/>
              </a:rPr>
              <a:t>The History of Patents</a:t>
            </a:r>
          </a:p>
        </p:txBody>
      </p:sp>
      <p:sp>
        <p:nvSpPr>
          <p:cNvPr id="111" name="Shape 111"/>
          <p:cNvSpPr txBox="1"/>
          <p:nvPr/>
        </p:nvSpPr>
        <p:spPr>
          <a:xfrm>
            <a:off x="4095225" y="1536900"/>
            <a:ext cx="3207000" cy="5124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Greece, 500 BC</a:t>
            </a:r>
          </a:p>
        </p:txBody>
      </p:sp>
      <p:sp>
        <p:nvSpPr>
          <p:cNvPr id="112" name="Shape 112"/>
          <p:cNvSpPr txBox="1"/>
          <p:nvPr/>
        </p:nvSpPr>
        <p:spPr>
          <a:xfrm>
            <a:off x="4095225" y="2315550"/>
            <a:ext cx="3207000" cy="5124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Europe, 1700s</a:t>
            </a:r>
          </a:p>
        </p:txBody>
      </p:sp>
      <p:sp>
        <p:nvSpPr>
          <p:cNvPr id="113" name="Shape 113"/>
          <p:cNvSpPr txBox="1"/>
          <p:nvPr/>
        </p:nvSpPr>
        <p:spPr>
          <a:xfrm>
            <a:off x="4095225" y="3094200"/>
            <a:ext cx="4820400" cy="13080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Early Patent Systems Reinforced Wealth of Elites</a:t>
            </a:r>
          </a:p>
        </p:txBody>
      </p:sp>
      <p:pic>
        <p:nvPicPr>
          <p:cNvPr id="114" name="Shape 114" descr="1 euro mappe.jpg"/>
          <p:cNvPicPr preferRelativeResize="0"/>
          <p:nvPr/>
        </p:nvPicPr>
        <p:blipFill>
          <a:blip r:embed="rId3">
            <a:alphaModFix/>
          </a:blip>
          <a:stretch>
            <a:fillRect/>
          </a:stretch>
        </p:blipFill>
        <p:spPr>
          <a:xfrm>
            <a:off x="485875" y="1227925"/>
            <a:ext cx="3372399" cy="3021875"/>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mt="21000"/>
          </a:blip>
          <a:srcRect b="43895"/>
          <a:stretch/>
        </p:blipFill>
        <p:spPr>
          <a:xfrm>
            <a:off x="-205000" y="-9"/>
            <a:ext cx="9553999" cy="6070586"/>
          </a:xfrm>
          <a:prstGeom prst="rect">
            <a:avLst/>
          </a:prstGeom>
          <a:noFill/>
          <a:ln>
            <a:noFill/>
          </a:ln>
        </p:spPr>
      </p:pic>
      <p:pic>
        <p:nvPicPr>
          <p:cNvPr id="120" name="Shape 120" descr="Scene_at_the_Signing_of_the_Constitution_of_the_United_States.jpg"/>
          <p:cNvPicPr preferRelativeResize="0"/>
          <p:nvPr/>
        </p:nvPicPr>
        <p:blipFill>
          <a:blip r:embed="rId4">
            <a:alphaModFix/>
          </a:blip>
          <a:stretch>
            <a:fillRect/>
          </a:stretch>
        </p:blipFill>
        <p:spPr>
          <a:xfrm>
            <a:off x="4883450" y="1657799"/>
            <a:ext cx="4078050" cy="2627623"/>
          </a:xfrm>
          <a:prstGeom prst="rect">
            <a:avLst/>
          </a:prstGeom>
          <a:noFill/>
          <a:ln w="38100" cap="flat" cmpd="sng">
            <a:solidFill>
              <a:srgbClr val="E28F38"/>
            </a:solidFill>
            <a:prstDash val="solid"/>
            <a:round/>
            <a:headEnd type="none" w="med" len="med"/>
            <a:tailEnd type="none" w="med" len="med"/>
          </a:ln>
        </p:spPr>
      </p:pic>
      <p:sp>
        <p:nvSpPr>
          <p:cNvPr id="121" name="Shape 121"/>
          <p:cNvSpPr txBox="1"/>
          <p:nvPr/>
        </p:nvSpPr>
        <p:spPr>
          <a:xfrm>
            <a:off x="75" y="332350"/>
            <a:ext cx="9144000" cy="707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What Is The Rationale For Issuing A Patent?</a:t>
            </a:r>
          </a:p>
        </p:txBody>
      </p:sp>
      <p:sp>
        <p:nvSpPr>
          <p:cNvPr id="122" name="Shape 122"/>
          <p:cNvSpPr txBox="1"/>
          <p:nvPr/>
        </p:nvSpPr>
        <p:spPr>
          <a:xfrm>
            <a:off x="0" y="1585550"/>
            <a:ext cx="4707900" cy="2356500"/>
          </a:xfrm>
          <a:prstGeom prst="rect">
            <a:avLst/>
          </a:prstGeom>
          <a:noFill/>
          <a:ln>
            <a:noFill/>
          </a:ln>
        </p:spPr>
        <p:txBody>
          <a:bodyPr lIns="91425" tIns="91425" rIns="91425" bIns="91425" anchor="t" anchorCtr="0">
            <a:noAutofit/>
          </a:bodyPr>
          <a:lstStyle/>
          <a:p>
            <a:pPr lvl="0" algn="ctr" rtl="0">
              <a:spcBef>
                <a:spcPts val="0"/>
              </a:spcBef>
              <a:buNone/>
            </a:pPr>
            <a:r>
              <a:rPr lang="en" sz="2800">
                <a:solidFill>
                  <a:srgbClr val="E28F38"/>
                </a:solidFill>
                <a:latin typeface="Open Sans"/>
                <a:ea typeface="Open Sans"/>
                <a:cs typeface="Open Sans"/>
                <a:sym typeface="Open Sans"/>
              </a:rPr>
              <a:t>The Founding Fathers designed a patent system that would</a:t>
            </a:r>
            <a:r>
              <a:rPr lang="en" sz="2800">
                <a:solidFill>
                  <a:srgbClr val="FFD600"/>
                </a:solidFill>
                <a:latin typeface="Open Sans"/>
                <a:ea typeface="Open Sans"/>
                <a:cs typeface="Open Sans"/>
                <a:sym typeface="Open Sans"/>
              </a:rPr>
              <a:t> </a:t>
            </a:r>
            <a:r>
              <a:rPr lang="en" sz="2800" b="1" i="1">
                <a:solidFill>
                  <a:srgbClr val="FFD600"/>
                </a:solidFill>
                <a:latin typeface="Open Sans"/>
                <a:ea typeface="Open Sans"/>
                <a:cs typeface="Open Sans"/>
                <a:sym typeface="Open Sans"/>
              </a:rPr>
              <a:t>“stimulate the inventive genius and entrepreneurial energy of the common man.”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26"/>
        <p:cNvGrpSpPr/>
        <p:nvPr/>
      </p:nvGrpSpPr>
      <p:grpSpPr>
        <a:xfrm>
          <a:off x="0" y="0"/>
          <a:ext cx="0" cy="0"/>
          <a:chOff x="0" y="0"/>
          <a:chExt cx="0" cy="0"/>
        </a:xfrm>
      </p:grpSpPr>
      <p:pic>
        <p:nvPicPr>
          <p:cNvPr id="127" name="Shape 127" descr="book-cover7 (1).png"/>
          <p:cNvPicPr preferRelativeResize="0"/>
          <p:nvPr/>
        </p:nvPicPr>
        <p:blipFill>
          <a:blip r:embed="rId3">
            <a:alphaModFix amt="10000"/>
          </a:blip>
          <a:stretch>
            <a:fillRect/>
          </a:stretch>
        </p:blipFill>
        <p:spPr>
          <a:xfrm>
            <a:off x="-1480272" y="-9508722"/>
            <a:ext cx="11954096" cy="19127244"/>
          </a:xfrm>
          <a:prstGeom prst="rect">
            <a:avLst/>
          </a:prstGeom>
          <a:noFill/>
          <a:ln>
            <a:noFill/>
          </a:ln>
        </p:spPr>
      </p:pic>
      <p:sp>
        <p:nvSpPr>
          <p:cNvPr id="128" name="Shape 128"/>
          <p:cNvSpPr txBox="1"/>
          <p:nvPr/>
        </p:nvSpPr>
        <p:spPr>
          <a:xfrm>
            <a:off x="297225" y="374625"/>
            <a:ext cx="3954900" cy="8607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Bargain Theory</a:t>
            </a:r>
          </a:p>
        </p:txBody>
      </p:sp>
      <p:sp>
        <p:nvSpPr>
          <p:cNvPr id="129" name="Shape 129"/>
          <p:cNvSpPr txBox="1"/>
          <p:nvPr/>
        </p:nvSpPr>
        <p:spPr>
          <a:xfrm>
            <a:off x="4742700" y="222225"/>
            <a:ext cx="3954900" cy="8607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Natural Rights Theory</a:t>
            </a:r>
          </a:p>
        </p:txBody>
      </p:sp>
      <p:pic>
        <p:nvPicPr>
          <p:cNvPr id="130" name="Shape 130" descr="ico-light-bulb-2.png"/>
          <p:cNvPicPr preferRelativeResize="0"/>
          <p:nvPr/>
        </p:nvPicPr>
        <p:blipFill>
          <a:blip r:embed="rId4">
            <a:alphaModFix/>
          </a:blip>
          <a:stretch>
            <a:fillRect/>
          </a:stretch>
        </p:blipFill>
        <p:spPr>
          <a:xfrm>
            <a:off x="1313599" y="1708575"/>
            <a:ext cx="1922151" cy="2582975"/>
          </a:xfrm>
          <a:prstGeom prst="rect">
            <a:avLst/>
          </a:prstGeom>
          <a:noFill/>
          <a:ln>
            <a:noFill/>
          </a:ln>
        </p:spPr>
      </p:pic>
      <p:pic>
        <p:nvPicPr>
          <p:cNvPr id="131" name="Shape 131" descr="ico-light-bulb-2.png"/>
          <p:cNvPicPr preferRelativeResize="0"/>
          <p:nvPr/>
        </p:nvPicPr>
        <p:blipFill>
          <a:blip r:embed="rId4">
            <a:alphaModFix/>
          </a:blip>
          <a:stretch>
            <a:fillRect/>
          </a:stretch>
        </p:blipFill>
        <p:spPr>
          <a:xfrm>
            <a:off x="6144575" y="2545049"/>
            <a:ext cx="945499" cy="1270578"/>
          </a:xfrm>
          <a:prstGeom prst="rect">
            <a:avLst/>
          </a:prstGeom>
          <a:noFill/>
          <a:ln>
            <a:noFill/>
          </a:ln>
        </p:spPr>
      </p:pic>
      <p:pic>
        <p:nvPicPr>
          <p:cNvPr id="132" name="Shape 132" descr="caucasian-hand.png"/>
          <p:cNvPicPr preferRelativeResize="0"/>
          <p:nvPr/>
        </p:nvPicPr>
        <p:blipFill rotWithShape="1">
          <a:blip r:embed="rId5">
            <a:alphaModFix/>
          </a:blip>
          <a:srcRect r="14915"/>
          <a:stretch/>
        </p:blipFill>
        <p:spPr>
          <a:xfrm>
            <a:off x="5656249" y="3891825"/>
            <a:ext cx="1922148" cy="609150"/>
          </a:xfrm>
          <a:prstGeom prst="rect">
            <a:avLst/>
          </a:prstGeom>
          <a:noFill/>
          <a:ln>
            <a:noFill/>
          </a:ln>
        </p:spPr>
      </p:pic>
      <p:pic>
        <p:nvPicPr>
          <p:cNvPr id="133" name="Shape 133" descr="caucasian-hand.png"/>
          <p:cNvPicPr preferRelativeResize="0"/>
          <p:nvPr/>
        </p:nvPicPr>
        <p:blipFill rotWithShape="1">
          <a:blip r:embed="rId5">
            <a:alphaModFix/>
          </a:blip>
          <a:srcRect r="14915"/>
          <a:stretch/>
        </p:blipFill>
        <p:spPr>
          <a:xfrm rot="10800000">
            <a:off x="5656249" y="1874625"/>
            <a:ext cx="1922147" cy="6091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22441E65C9044B27D69F51C76C60E" ma:contentTypeVersion="7" ma:contentTypeDescription="Create a new document." ma:contentTypeScope="" ma:versionID="01ceed5baf9da1be6da0510e73a6b68d">
  <xsd:schema xmlns:xsd="http://www.w3.org/2001/XMLSchema" xmlns:xs="http://www.w3.org/2001/XMLSchema" xmlns:p="http://schemas.microsoft.com/office/2006/metadata/properties" xmlns:ns2="f0079f8d-19cf-465d-8a7f-d822a1ec1827" xmlns:ns3="a83de35b-7e28-4ceb-b230-0bd65eac31a5" targetNamespace="http://schemas.microsoft.com/office/2006/metadata/properties" ma:root="true" ma:fieldsID="56a87c105115cc1688a08bb8e8a41592" ns2:_="" ns3:_="">
    <xsd:import namespace="f0079f8d-19cf-465d-8a7f-d822a1ec1827"/>
    <xsd:import namespace="a83de35b-7e28-4ceb-b230-0bd65eac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79f8d-19cf-465d-8a7f-d822a1ec18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de35b-7e28-4ceb-b230-0bd65eac31a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6FCE1B-A99C-415B-963F-3C924744ABF2}">
  <ds:schemaRefs>
    <ds:schemaRef ds:uri="http://schemas.microsoft.com/sharepoint/v3/contenttype/forms"/>
  </ds:schemaRefs>
</ds:datastoreItem>
</file>

<file path=customXml/itemProps2.xml><?xml version="1.0" encoding="utf-8"?>
<ds:datastoreItem xmlns:ds="http://schemas.openxmlformats.org/officeDocument/2006/customXml" ds:itemID="{E0210696-57EA-4EAF-9620-A2FBFE0C8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079f8d-19cf-465d-8a7f-d822a1ec1827"/>
    <ds:schemaRef ds:uri="a83de35b-7e28-4ceb-b230-0bd65eac3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C6DF78-6487-41B7-9B79-AA9FB4779BA0}">
  <ds:schemaRefs>
    <ds:schemaRef ds:uri="http://schemas.microsoft.com/office/2006/metadata/properties"/>
    <ds:schemaRef ds:uri="http://schemas.microsoft.com/office/infopath/2007/PartnerControls"/>
    <ds:schemaRef ds:uri="a83de35b-7e28-4ceb-b230-0bd65eac31a5"/>
    <ds:schemaRef ds:uri="http://schemas.microsoft.com/office/2006/documentManagement/types"/>
    <ds:schemaRef ds:uri="http://purl.org/dc/elements/1.1/"/>
    <ds:schemaRef ds:uri="http://purl.org/dc/dcmitype/"/>
    <ds:schemaRef ds:uri="http://www.w3.org/XML/1998/namespace"/>
    <ds:schemaRef ds:uri="f0079f8d-19cf-465d-8a7f-d822a1ec1827"/>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2657</Words>
  <Application>Microsoft Office PowerPoint</Application>
  <PresentationFormat>On-screen Show (16:9)</PresentationFormat>
  <Paragraphs>198</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Open Sans</vt:lpstr>
      <vt:lpstr>Arial</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Garrett</dc:creator>
  <cp:lastModifiedBy>Kristen Garrett</cp:lastModifiedBy>
  <cp:revision>1</cp:revision>
  <dcterms:modified xsi:type="dcterms:W3CDTF">2017-12-19T22:10:46Z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0x0101006C522441E65C9044B27D69F51C76C60E</vt:lpwstr>
  </property>
</Properties>
</file>